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66" r:id="rId4"/>
    <p:sldId id="475" r:id="rId5"/>
    <p:sldId id="481" r:id="rId6"/>
    <p:sldId id="480" r:id="rId7"/>
    <p:sldId id="482" r:id="rId8"/>
    <p:sldId id="483" r:id="rId9"/>
    <p:sldId id="484" r:id="rId10"/>
    <p:sldId id="485" r:id="rId11"/>
    <p:sldId id="288" r:id="rId12"/>
    <p:sldId id="287" r:id="rId13"/>
    <p:sldId id="286" r:id="rId14"/>
    <p:sldId id="285" r:id="rId15"/>
    <p:sldId id="284" r:id="rId16"/>
    <p:sldId id="479" r:id="rId17"/>
    <p:sldId id="478" r:id="rId18"/>
    <p:sldId id="477" r:id="rId19"/>
    <p:sldId id="476" r:id="rId20"/>
    <p:sldId id="283" r:id="rId21"/>
  </p:sldIdLst>
  <p:sldSz cx="9144000" cy="6858000" type="screen4x3"/>
  <p:notesSz cx="6858000" cy="9144000"/>
  <p:embeddedFontLst>
    <p:embeddedFont>
      <p:font typeface="Cambria" panose="02040503050406030204" pitchFamily="18" charset="0"/>
      <p:regular r:id="rId23"/>
      <p:bold r:id="rId24"/>
      <p:italic r:id="rId25"/>
      <p:boldItalic r:id="rId26"/>
    </p:embeddedFont>
    <p:embeddedFont>
      <p:font typeface="Verdana" panose="020B060403050404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ikbdWhIT2Ywke6KXuNSsP2Co/o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34AED9-CCE6-4C37-A35D-949443317376}">
  <a:tblStyle styleId="{E634AED9-CCE6-4C37-A35D-94944331737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80964" autoAdjust="0"/>
  </p:normalViewPr>
  <p:slideViewPr>
    <p:cSldViewPr snapToGrid="0">
      <p:cViewPr varScale="1">
        <p:scale>
          <a:sx n="90" d="100"/>
          <a:sy n="90" d="100"/>
        </p:scale>
        <p:origin x="2166"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6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64" Type="http://schemas.openxmlformats.org/officeDocument/2006/relationships/viewProps" Target="viewProps.xml"/><Relationship Id="rId69"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77244835718099"/>
          <c:y val="6.4362001643112302E-2"/>
          <c:w val="0.83289344927588194"/>
          <c:h val="0.70300775709015262"/>
        </c:manualLayout>
      </c:layout>
      <c:barChart>
        <c:barDir val="col"/>
        <c:grouping val="stacked"/>
        <c:varyColors val="0"/>
        <c:ser>
          <c:idx val="0"/>
          <c:order val="0"/>
          <c:tx>
            <c:strRef>
              <c:f>'All cases'!$B$2</c:f>
              <c:strCache>
                <c:ptCount val="1"/>
                <c:pt idx="0">
                  <c:v>Solar Cases</c:v>
                </c:pt>
              </c:strCache>
            </c:strRef>
          </c:tx>
          <c:spPr>
            <a:solidFill>
              <a:schemeClr val="accent1"/>
            </a:solidFill>
            <a:ln>
              <a:noFill/>
            </a:ln>
            <a:effectLst/>
          </c:spPr>
          <c:invertIfNegative val="0"/>
          <c:dPt>
            <c:idx val="14"/>
            <c:invertIfNegative val="0"/>
            <c:bubble3D val="0"/>
            <c:spPr>
              <a:solidFill>
                <a:srgbClr val="FF0000"/>
              </a:solidFill>
              <a:ln>
                <a:noFill/>
              </a:ln>
              <a:effectLst/>
            </c:spPr>
            <c:extLst>
              <c:ext xmlns:c16="http://schemas.microsoft.com/office/drawing/2014/chart" uri="{C3380CC4-5D6E-409C-BE32-E72D297353CC}">
                <c16:uniqueId val="{00000001-B28F-4EFC-A1BC-C1CC01D65A65}"/>
              </c:ext>
            </c:extLst>
          </c:dPt>
          <c:dPt>
            <c:idx val="15"/>
            <c:invertIfNegative val="0"/>
            <c:bubble3D val="0"/>
            <c:spPr>
              <a:solidFill>
                <a:srgbClr val="FF0000"/>
              </a:solidFill>
              <a:ln>
                <a:noFill/>
              </a:ln>
              <a:effectLst/>
            </c:spPr>
            <c:extLst>
              <c:ext xmlns:c16="http://schemas.microsoft.com/office/drawing/2014/chart" uri="{C3380CC4-5D6E-409C-BE32-E72D297353CC}">
                <c16:uniqueId val="{00000003-B28F-4EFC-A1BC-C1CC01D65A65}"/>
              </c:ext>
            </c:extLst>
          </c:dPt>
          <c:dLbls>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'All cases'!$A$3:$A$18</c:f>
              <c:numCache>
                <c:formatCode>General</c:formatCode>
                <c:ptCount val="16"/>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numCache>
            </c:numRef>
          </c:cat>
          <c:val>
            <c:numRef>
              <c:f>'All cases'!$B$3:$B$18</c:f>
              <c:numCache>
                <c:formatCode>General</c:formatCode>
                <c:ptCount val="16"/>
                <c:pt idx="0">
                  <c:v>1</c:v>
                </c:pt>
                <c:pt idx="1">
                  <c:v>0</c:v>
                </c:pt>
                <c:pt idx="2">
                  <c:v>2</c:v>
                </c:pt>
                <c:pt idx="3">
                  <c:v>5</c:v>
                </c:pt>
                <c:pt idx="4">
                  <c:v>16</c:v>
                </c:pt>
                <c:pt idx="5">
                  <c:v>5</c:v>
                </c:pt>
                <c:pt idx="6">
                  <c:v>11</c:v>
                </c:pt>
                <c:pt idx="7">
                  <c:v>4</c:v>
                </c:pt>
                <c:pt idx="8">
                  <c:v>2</c:v>
                </c:pt>
                <c:pt idx="9">
                  <c:v>4</c:v>
                </c:pt>
                <c:pt idx="10">
                  <c:v>2</c:v>
                </c:pt>
                <c:pt idx="11">
                  <c:v>4</c:v>
                </c:pt>
                <c:pt idx="12">
                  <c:v>4</c:v>
                </c:pt>
                <c:pt idx="13">
                  <c:v>21</c:v>
                </c:pt>
                <c:pt idx="14">
                  <c:v>25</c:v>
                </c:pt>
                <c:pt idx="15">
                  <c:v>40</c:v>
                </c:pt>
              </c:numCache>
            </c:numRef>
          </c:val>
          <c:extLst>
            <c:ext xmlns:c16="http://schemas.microsoft.com/office/drawing/2014/chart" uri="{C3380CC4-5D6E-409C-BE32-E72D297353CC}">
              <c16:uniqueId val="{00000004-B28F-4EFC-A1BC-C1CC01D65A65}"/>
            </c:ext>
          </c:extLst>
        </c:ser>
        <c:ser>
          <c:idx val="1"/>
          <c:order val="1"/>
          <c:tx>
            <c:strRef>
              <c:f>'All cases'!$D$2</c:f>
              <c:strCache>
                <c:ptCount val="1"/>
                <c:pt idx="0">
                  <c:v>Transmission Cases</c:v>
                </c:pt>
              </c:strCache>
            </c:strRef>
          </c:tx>
          <c:spPr>
            <a:solidFill>
              <a:schemeClr val="accent2"/>
            </a:solidFill>
            <a:ln>
              <a:noFill/>
            </a:ln>
            <a:effectLst/>
          </c:spPr>
          <c:invertIfNegative val="0"/>
          <c:dPt>
            <c:idx val="14"/>
            <c:invertIfNegative val="0"/>
            <c:bubble3D val="0"/>
            <c:spPr>
              <a:solidFill>
                <a:srgbClr val="00B050"/>
              </a:solidFill>
              <a:ln>
                <a:noFill/>
              </a:ln>
              <a:effectLst/>
            </c:spPr>
            <c:extLst>
              <c:ext xmlns:c16="http://schemas.microsoft.com/office/drawing/2014/chart" uri="{C3380CC4-5D6E-409C-BE32-E72D297353CC}">
                <c16:uniqueId val="{00000006-B28F-4EFC-A1BC-C1CC01D65A65}"/>
              </c:ext>
            </c:extLst>
          </c:dPt>
          <c:dPt>
            <c:idx val="15"/>
            <c:invertIfNegative val="0"/>
            <c:bubble3D val="0"/>
            <c:spPr>
              <a:solidFill>
                <a:schemeClr val="accent6"/>
              </a:solidFill>
              <a:ln>
                <a:noFill/>
              </a:ln>
              <a:effectLst/>
            </c:spPr>
            <c:extLst>
              <c:ext xmlns:c16="http://schemas.microsoft.com/office/drawing/2014/chart" uri="{C3380CC4-5D6E-409C-BE32-E72D297353CC}">
                <c16:uniqueId val="{00000008-B28F-4EFC-A1BC-C1CC01D65A65}"/>
              </c:ext>
            </c:extLst>
          </c:dPt>
          <c:val>
            <c:numRef>
              <c:f>'All cases'!$D$3:$D$18</c:f>
              <c:numCache>
                <c:formatCode>General</c:formatCode>
                <c:ptCount val="16"/>
                <c:pt idx="0">
                  <c:v>5</c:v>
                </c:pt>
                <c:pt idx="1">
                  <c:v>2</c:v>
                </c:pt>
                <c:pt idx="2">
                  <c:v>3</c:v>
                </c:pt>
                <c:pt idx="3">
                  <c:v>1</c:v>
                </c:pt>
                <c:pt idx="4">
                  <c:v>0</c:v>
                </c:pt>
                <c:pt idx="5">
                  <c:v>0</c:v>
                </c:pt>
                <c:pt idx="6">
                  <c:v>2</c:v>
                </c:pt>
                <c:pt idx="7">
                  <c:v>1</c:v>
                </c:pt>
                <c:pt idx="8">
                  <c:v>0</c:v>
                </c:pt>
                <c:pt idx="9">
                  <c:v>2</c:v>
                </c:pt>
                <c:pt idx="10">
                  <c:v>2</c:v>
                </c:pt>
                <c:pt idx="11">
                  <c:v>1</c:v>
                </c:pt>
                <c:pt idx="12">
                  <c:v>3</c:v>
                </c:pt>
                <c:pt idx="13">
                  <c:v>2</c:v>
                </c:pt>
                <c:pt idx="14">
                  <c:v>4</c:v>
                </c:pt>
                <c:pt idx="15">
                  <c:v>5</c:v>
                </c:pt>
              </c:numCache>
            </c:numRef>
          </c:val>
          <c:extLst>
            <c:ext xmlns:c16="http://schemas.microsoft.com/office/drawing/2014/chart" uri="{C3380CC4-5D6E-409C-BE32-E72D297353CC}">
              <c16:uniqueId val="{00000009-B28F-4EFC-A1BC-C1CC01D65A65}"/>
            </c:ext>
          </c:extLst>
        </c:ser>
        <c:dLbls>
          <c:showLegendKey val="0"/>
          <c:showVal val="0"/>
          <c:showCatName val="0"/>
          <c:showSerName val="0"/>
          <c:showPercent val="0"/>
          <c:showBubbleSize val="0"/>
        </c:dLbls>
        <c:gapWidth val="41"/>
        <c:overlap val="100"/>
        <c:axId val="1115301232"/>
        <c:axId val="1115303312"/>
      </c:barChart>
      <c:catAx>
        <c:axId val="1115301232"/>
        <c:scaling>
          <c:orientation val="minMax"/>
        </c:scaling>
        <c:delete val="0"/>
        <c:axPos val="b"/>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sz="1800" dirty="0"/>
                  <a:t>Year</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1115303312"/>
        <c:crosses val="autoZero"/>
        <c:auto val="1"/>
        <c:lblAlgn val="ctr"/>
        <c:lblOffset val="100"/>
        <c:noMultiLvlLbl val="0"/>
      </c:catAx>
      <c:valAx>
        <c:axId val="1115303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sz="1800" dirty="0"/>
                  <a:t>Number of </a:t>
                </a:r>
                <a:r>
                  <a:rPr lang="en-US" sz="1800" baseline="0" dirty="0"/>
                  <a:t> </a:t>
                </a:r>
                <a:r>
                  <a:rPr lang="en-US" sz="1800" dirty="0"/>
                  <a:t>CPCN Cases</a:t>
                </a:r>
              </a:p>
            </c:rich>
          </c:tx>
          <c:layout>
            <c:manualLayout>
              <c:xMode val="edge"/>
              <c:yMode val="edge"/>
              <c:x val="2.7590093322176767E-2"/>
              <c:y val="0.24468196957554281"/>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115301232"/>
        <c:crosses val="autoZero"/>
        <c:crossBetween val="between"/>
      </c:valAx>
      <c:spPr>
        <a:noFill/>
        <a:ln>
          <a:noFill/>
        </a:ln>
        <a:effectLst/>
      </c:spPr>
    </c:plotArea>
    <c:legend>
      <c:legendPos val="r"/>
      <c:layout>
        <c:manualLayout>
          <c:xMode val="edge"/>
          <c:yMode val="edge"/>
          <c:x val="0.27810041792969153"/>
          <c:y val="9.2744965406701033E-2"/>
          <c:w val="0.41694083413732735"/>
          <c:h val="0.27716952554610358"/>
        </c:manualLayout>
      </c:layout>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1">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87" name="Google Shape;18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93" name="Google Shape;19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5" name="Google Shape;26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06805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Corp Guarantee, Surety Bond, Insurance, Letter of credit, sinking bond.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27875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418" name="Google Shape;418;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0"/>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9" name="Google Shape;19;p3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0" name="Google Shape;20;p30"/>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30"/>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 name="Google Shape;22;p30"/>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457200" y="274639"/>
            <a:ext cx="5288432"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4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 name="Google Shape;25;p31"/>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31"/>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 name="Google Shape;27;p31"/>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 name="Google Shape;28;p31"/>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37"/>
          <p:cNvSpPr txBox="1">
            <a:spLocks noGrp="1"/>
          </p:cNvSpPr>
          <p:nvPr>
            <p:ph type="title"/>
          </p:nvPr>
        </p:nvSpPr>
        <p:spPr>
          <a:xfrm>
            <a:off x="722313" y="4406901"/>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2" name="Google Shape;52;p3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53" name="Google Shape;53;p37"/>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4" name="Google Shape;54;p37"/>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5" name="Google Shape;55;p3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39"/>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5" name="Google Shape;65;p39"/>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39"/>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40"/>
          <p:cNvSpPr txBox="1">
            <a:spLocks noGrp="1"/>
          </p:cNvSpPr>
          <p:nvPr>
            <p:ph type="title"/>
          </p:nvPr>
        </p:nvSpPr>
        <p:spPr>
          <a:xfrm>
            <a:off x="1792288" y="4800600"/>
            <a:ext cx="5486400" cy="5667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9" name="Google Shape;69;p40"/>
          <p:cNvSpPr>
            <a:spLocks noGrp="1"/>
          </p:cNvSpPr>
          <p:nvPr>
            <p:ph type="pic" idx="2"/>
          </p:nvPr>
        </p:nvSpPr>
        <p:spPr>
          <a:xfrm>
            <a:off x="1792288" y="1627427"/>
            <a:ext cx="5486400" cy="3100148"/>
          </a:xfrm>
          <a:prstGeom prst="rect">
            <a:avLst/>
          </a:prstGeom>
          <a:noFill/>
          <a:ln>
            <a:noFill/>
          </a:ln>
        </p:spPr>
      </p:sp>
      <p:sp>
        <p:nvSpPr>
          <p:cNvPr id="70" name="Google Shape;70;p40"/>
          <p:cNvSpPr txBox="1">
            <a:spLocks noGrp="1"/>
          </p:cNvSpPr>
          <p:nvPr>
            <p:ph type="body" idx="1"/>
          </p:nvPr>
        </p:nvSpPr>
        <p:spPr>
          <a:xfrm>
            <a:off x="1792288" y="5367338"/>
            <a:ext cx="5486400" cy="8048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1" name="Google Shape;71;p40"/>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2" name="Google Shape;72;p40"/>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3" name="Google Shape;73;p40"/>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74"/>
        <p:cNvGrpSpPr/>
        <p:nvPr/>
      </p:nvGrpSpPr>
      <p:grpSpPr>
        <a:xfrm>
          <a:off x="0" y="0"/>
          <a:ext cx="0" cy="0"/>
          <a:chOff x="0" y="0"/>
          <a:chExt cx="0" cy="0"/>
        </a:xfrm>
      </p:grpSpPr>
      <p:sp>
        <p:nvSpPr>
          <p:cNvPr id="75" name="Google Shape;75;p4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 name="Google Shape;76;p41"/>
          <p:cNvSpPr txBox="1">
            <a:spLocks noGrp="1"/>
          </p:cNvSpPr>
          <p:nvPr>
            <p:ph type="title"/>
          </p:nvPr>
        </p:nvSpPr>
        <p:spPr>
          <a:xfrm>
            <a:off x="457200" y="274639"/>
            <a:ext cx="5263772" cy="89661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7" name="Google Shape;77;p41"/>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8" name="Google Shape;78;p41"/>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9" name="Google Shape;79;p41"/>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526DB0"/>
            </a:gs>
            <a:gs pos="61000">
              <a:srgbClr val="5771B2"/>
            </a:gs>
            <a:gs pos="100000">
              <a:srgbClr val="97A7D0"/>
            </a:gs>
          </a:gsLst>
          <a:lin ang="16200000" scaled="0"/>
        </a:gra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29"/>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mbria"/>
                <a:ea typeface="Cambria"/>
                <a:cs typeface="Cambria"/>
                <a:sym typeface="Cambri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mbria"/>
                <a:ea typeface="Cambria"/>
                <a:cs typeface="Cambria"/>
                <a:sym typeface="Cambr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9pPr>
          </a:lstStyle>
          <a:p>
            <a:endParaRPr/>
          </a:p>
        </p:txBody>
      </p:sp>
      <p:sp>
        <p:nvSpPr>
          <p:cNvPr id="12" name="Google Shape;12;p29"/>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3" name="Google Shape;13;p29"/>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4" name="Google Shape;14;p29"/>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US"/>
              <a:t>‹#›</a:t>
            </a:fld>
            <a:endParaRPr dirty="0"/>
          </a:p>
        </p:txBody>
      </p:sp>
      <p:sp>
        <p:nvSpPr>
          <p:cNvPr id="15" name="Google Shape;15;p29"/>
          <p:cNvSpPr/>
          <p:nvPr/>
        </p:nvSpPr>
        <p:spPr>
          <a:xfrm>
            <a:off x="0" y="1"/>
            <a:ext cx="9156700" cy="1417639"/>
          </a:xfrm>
          <a:prstGeom prst="rect">
            <a:avLst/>
          </a:prstGeom>
          <a:gradFill>
            <a:gsLst>
              <a:gs pos="0">
                <a:schemeClr val="accent1"/>
              </a:gs>
              <a:gs pos="100000">
                <a:srgbClr val="CACACA"/>
              </a:gs>
            </a:gsLst>
            <a:lin ang="16200000" scaled="0"/>
          </a:gradFill>
          <a:ln w="9525" cap="flat" cmpd="sng">
            <a:solidFill>
              <a:srgbClr val="777777"/>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pic>
        <p:nvPicPr>
          <p:cNvPr id="16" name="Google Shape;16;p29" descr="DNR.png"/>
          <p:cNvPicPr preferRelativeResize="0"/>
          <p:nvPr/>
        </p:nvPicPr>
        <p:blipFill rotWithShape="1">
          <a:blip r:embed="rId8">
            <a:alphaModFix/>
          </a:blip>
          <a:srcRect/>
          <a:stretch/>
        </p:blipFill>
        <p:spPr>
          <a:xfrm>
            <a:off x="6019800" y="292101"/>
            <a:ext cx="2795588" cy="7778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6" r:id="rId4"/>
    <p:sldLayoutId id="2147483657" r:id="rId5"/>
    <p:sldLayoutId id="214748365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
          <p:cNvSpPr txBox="1">
            <a:spLocks noGrp="1"/>
          </p:cNvSpPr>
          <p:nvPr>
            <p:ph type="ctrTitle"/>
          </p:nvPr>
        </p:nvSpPr>
        <p:spPr>
          <a:xfrm>
            <a:off x="342900" y="2587662"/>
            <a:ext cx="8458200" cy="1470025"/>
          </a:xfrm>
          <a:prstGeom prst="rect">
            <a:avLst/>
          </a:prstGeom>
          <a:noFill/>
          <a:ln>
            <a:noFill/>
          </a:ln>
        </p:spPr>
        <p:txBody>
          <a:bodyPr spcFirstLastPara="1" wrap="square" lIns="91425" tIns="45700" rIns="91425" bIns="45700" anchor="ctr" anchorCtr="0">
            <a:noAutofit/>
          </a:bodyPr>
          <a:lstStyle/>
          <a:p>
            <a:pPr lvl="0"/>
            <a:r>
              <a:rPr lang="en-US" sz="6600" dirty="0"/>
              <a:t>Maryland DNR’s Decommissioning Report </a:t>
            </a:r>
            <a:br>
              <a:rPr lang="en-US" sz="6000" dirty="0"/>
            </a:br>
            <a:br>
              <a:rPr lang="en-US" sz="2000" dirty="0"/>
            </a:br>
            <a:r>
              <a:rPr lang="en-US" sz="2000" dirty="0"/>
              <a:t>August 19, 2024</a:t>
            </a:r>
            <a:br>
              <a:rPr lang="en-US" sz="2000" dirty="0"/>
            </a:br>
            <a:endParaRPr sz="2000" dirty="0"/>
          </a:p>
        </p:txBody>
      </p:sp>
      <p:sp>
        <p:nvSpPr>
          <p:cNvPr id="190" name="Google Shape;190;p1"/>
          <p:cNvSpPr txBox="1">
            <a:spLocks noGrp="1"/>
          </p:cNvSpPr>
          <p:nvPr>
            <p:ph type="subTitle" idx="1"/>
          </p:nvPr>
        </p:nvSpPr>
        <p:spPr>
          <a:xfrm>
            <a:off x="1371600" y="51054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800"/>
              <a:buNone/>
            </a:pPr>
            <a:r>
              <a:rPr lang="en-US" sz="2800" dirty="0">
                <a:solidFill>
                  <a:schemeClr val="dk1"/>
                </a:solidFill>
                <a:latin typeface="Arial"/>
                <a:ea typeface="Arial"/>
                <a:cs typeface="Arial"/>
                <a:sym typeface="Arial"/>
              </a:rPr>
              <a:t>Bob Sadzinski</a:t>
            </a:r>
            <a:endParaRPr sz="4000" dirty="0"/>
          </a:p>
          <a:p>
            <a:pPr marL="0" lvl="0" indent="0" algn="ctr" rtl="0">
              <a:lnSpc>
                <a:spcPct val="100000"/>
              </a:lnSpc>
              <a:spcBef>
                <a:spcPts val="360"/>
              </a:spcBef>
              <a:spcAft>
                <a:spcPts val="0"/>
              </a:spcAft>
              <a:buClr>
                <a:schemeClr val="dk1"/>
              </a:buClr>
              <a:buSzPts val="1800"/>
              <a:buNone/>
            </a:pPr>
            <a:r>
              <a:rPr lang="en-US" sz="2800" dirty="0">
                <a:solidFill>
                  <a:schemeClr val="dk1"/>
                </a:solidFill>
                <a:latin typeface="Arial"/>
                <a:ea typeface="Arial"/>
                <a:cs typeface="Arial"/>
                <a:sym typeface="Arial"/>
              </a:rPr>
              <a:t>Director, Power Plant Research Program</a:t>
            </a:r>
            <a:endParaRPr sz="4000" dirty="0"/>
          </a:p>
          <a:p>
            <a:pPr marL="457200" lvl="0" indent="-431800" algn="ctr" rtl="0">
              <a:lnSpc>
                <a:spcPct val="100000"/>
              </a:lnSpc>
              <a:spcBef>
                <a:spcPts val="640"/>
              </a:spcBef>
              <a:spcAft>
                <a:spcPts val="0"/>
              </a:spcAft>
              <a:buClr>
                <a:srgbClr val="888888"/>
              </a:buClr>
              <a:buSzPts val="32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4138F-581B-EC86-144C-FB6E9B3155FD}"/>
              </a:ext>
            </a:extLst>
          </p:cNvPr>
          <p:cNvSpPr>
            <a:spLocks noGrp="1"/>
          </p:cNvSpPr>
          <p:nvPr>
            <p:ph type="title"/>
          </p:nvPr>
        </p:nvSpPr>
        <p:spPr>
          <a:xfrm>
            <a:off x="297712" y="160336"/>
            <a:ext cx="5288432" cy="1143000"/>
          </a:xfrm>
        </p:spPr>
        <p:txBody>
          <a:bodyPr/>
          <a:lstStyle/>
          <a:p>
            <a:r>
              <a:rPr lang="en-US" sz="3600" dirty="0"/>
              <a:t>PPRP’s Recommended Decommissioning Condition for Solar Cont’d</a:t>
            </a:r>
          </a:p>
        </p:txBody>
      </p:sp>
      <p:sp>
        <p:nvSpPr>
          <p:cNvPr id="3" name="Text Placeholder 2">
            <a:extLst>
              <a:ext uri="{FF2B5EF4-FFF2-40B4-BE49-F238E27FC236}">
                <a16:creationId xmlns:a16="http://schemas.microsoft.com/office/drawing/2014/main" id="{528A604B-8426-7FD0-B657-191B0E2AAA65}"/>
              </a:ext>
            </a:extLst>
          </p:cNvPr>
          <p:cNvSpPr>
            <a:spLocks noGrp="1"/>
          </p:cNvSpPr>
          <p:nvPr>
            <p:ph type="body" idx="1"/>
          </p:nvPr>
        </p:nvSpPr>
        <p:spPr/>
        <p:txBody>
          <a:bodyPr/>
          <a:lstStyle/>
          <a:p>
            <a:pPr marL="742950" marR="0" lvl="1" indent="-285750">
              <a:lnSpc>
                <a:spcPct val="115000"/>
              </a:lnSpc>
              <a:spcBef>
                <a:spcPts val="0"/>
              </a:spcBef>
              <a:spcAft>
                <a:spcPts val="0"/>
              </a:spcAft>
              <a:buFont typeface="+mj-lt"/>
              <a:buAutoNum type="alphaLcPeriod"/>
            </a:pPr>
            <a:endParaRPr lang="en-US" sz="2000" u="none" strike="noStrike" dirty="0">
              <a:effectLst/>
              <a:latin typeface="Arial" panose="020B0604020202020204" pitchFamily="34" charset="0"/>
              <a:ea typeface="Arial" panose="020B0604020202020204" pitchFamily="34" charset="0"/>
            </a:endParaRPr>
          </a:p>
          <a:p>
            <a:pPr marL="1028700" marR="0" indent="-457200">
              <a:lnSpc>
                <a:spcPct val="115000"/>
              </a:lnSpc>
              <a:spcBef>
                <a:spcPts val="0"/>
              </a:spcBef>
              <a:spcAft>
                <a:spcPts val="0"/>
              </a:spcAft>
              <a:buFont typeface="+mj-lt"/>
              <a:buAutoNum type="alphaLcPeriod" startAt="4"/>
            </a:pPr>
            <a:r>
              <a:rPr lang="en-US" sz="2400" u="none" strike="noStrike" dirty="0">
                <a:effectLst/>
                <a:latin typeface="Times New Roman" panose="02020603050405020304" pitchFamily="18" charset="0"/>
                <a:ea typeface="Times New Roman" panose="02020603050405020304" pitchFamily="18" charset="0"/>
              </a:rPr>
              <a:t>Except in the event of a pending request for repowering is filed with the Commission, Community Power Group shall begin implementation of the Decommissioning Plan at the end of the useful life of the Project or within 12 consecutive months of non-operation (defined as not generating electricity for sale). Prior to implementation of the Decommissioning Plan, XXX shall notify (via electronic or U.S. mail) PSC Staff and YY County of its intent to decommission</a:t>
            </a:r>
            <a:endParaRPr lang="en-US" sz="5400" dirty="0"/>
          </a:p>
        </p:txBody>
      </p:sp>
    </p:spTree>
    <p:extLst>
      <p:ext uri="{BB962C8B-B14F-4D97-AF65-F5344CB8AC3E}">
        <p14:creationId xmlns:p14="http://schemas.microsoft.com/office/powerpoint/2010/main" val="2217648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6CC72-3FDE-B737-4F36-D44BF100FE30}"/>
              </a:ext>
            </a:extLst>
          </p:cNvPr>
          <p:cNvSpPr>
            <a:spLocks noGrp="1"/>
          </p:cNvSpPr>
          <p:nvPr>
            <p:ph type="title"/>
          </p:nvPr>
        </p:nvSpPr>
        <p:spPr/>
        <p:txBody>
          <a:bodyPr/>
          <a:lstStyle/>
          <a:p>
            <a:r>
              <a:rPr lang="en-US" dirty="0"/>
              <a:t>Solar Panel Recycling</a:t>
            </a:r>
          </a:p>
        </p:txBody>
      </p:sp>
      <p:sp>
        <p:nvSpPr>
          <p:cNvPr id="3" name="Text Placeholder 2">
            <a:extLst>
              <a:ext uri="{FF2B5EF4-FFF2-40B4-BE49-F238E27FC236}">
                <a16:creationId xmlns:a16="http://schemas.microsoft.com/office/drawing/2014/main" id="{2AD3D7E6-C86E-5691-64B1-7E9B600BF3F1}"/>
              </a:ext>
            </a:extLst>
          </p:cNvPr>
          <p:cNvSpPr>
            <a:spLocks noGrp="1"/>
          </p:cNvSpPr>
          <p:nvPr>
            <p:ph type="body" idx="1"/>
          </p:nvPr>
        </p:nvSpPr>
        <p:spPr/>
        <p:txBody>
          <a:bodyPr/>
          <a:lstStyle/>
          <a:p>
            <a:r>
              <a:rPr lang="en-US" sz="3200" dirty="0">
                <a:effectLst/>
                <a:latin typeface="Times New Roman" panose="02020603050405020304" pitchFamily="18" charset="0"/>
                <a:ea typeface="Times New Roman" panose="02020603050405020304" pitchFamily="18" charset="0"/>
              </a:rPr>
              <a:t>Currently in the United States, approximately 10% of solar modules taken out of service are recycled. </a:t>
            </a:r>
          </a:p>
          <a:p>
            <a:r>
              <a:rPr lang="en-US" dirty="0">
                <a:latin typeface="Times New Roman" panose="02020603050405020304" pitchFamily="18" charset="0"/>
                <a:ea typeface="Times New Roman" panose="02020603050405020304" pitchFamily="18" charset="0"/>
              </a:rPr>
              <a:t>A</a:t>
            </a:r>
            <a:r>
              <a:rPr lang="en-US" sz="3200" dirty="0">
                <a:effectLst/>
                <a:latin typeface="Times New Roman" panose="02020603050405020304" pitchFamily="18" charset="0"/>
                <a:ea typeface="Times New Roman" panose="02020603050405020304" pitchFamily="18" charset="0"/>
              </a:rPr>
              <a:t>s much as 90% of solar panel material is recycled in the European Union (EU)</a:t>
            </a:r>
          </a:p>
          <a:p>
            <a:pPr lvl="1"/>
            <a:r>
              <a:rPr lang="en-US" dirty="0">
                <a:latin typeface="Times New Roman" panose="02020603050405020304" pitchFamily="18" charset="0"/>
              </a:rPr>
              <a:t>Solar Panel Recycling is required in the EU</a:t>
            </a:r>
          </a:p>
          <a:p>
            <a:r>
              <a:rPr lang="en-US" dirty="0">
                <a:latin typeface="Times New Roman" panose="02020603050405020304" pitchFamily="18" charset="0"/>
              </a:rPr>
              <a:t>There is now a push to organize recycling of  solar panels in the US</a:t>
            </a:r>
          </a:p>
          <a:p>
            <a:endParaRPr lang="en-US" dirty="0"/>
          </a:p>
        </p:txBody>
      </p:sp>
    </p:spTree>
    <p:extLst>
      <p:ext uri="{BB962C8B-B14F-4D97-AF65-F5344CB8AC3E}">
        <p14:creationId xmlns:p14="http://schemas.microsoft.com/office/powerpoint/2010/main" val="1281610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79C8-056A-8FE8-0072-1BCD93D7194D}"/>
              </a:ext>
            </a:extLst>
          </p:cNvPr>
          <p:cNvSpPr>
            <a:spLocks noGrp="1"/>
          </p:cNvSpPr>
          <p:nvPr>
            <p:ph type="title"/>
          </p:nvPr>
        </p:nvSpPr>
        <p:spPr/>
        <p:txBody>
          <a:bodyPr/>
          <a:lstStyle/>
          <a:p>
            <a:r>
              <a:rPr lang="en-US" dirty="0"/>
              <a:t>Soil Contamination from Solar Panels</a:t>
            </a:r>
          </a:p>
        </p:txBody>
      </p:sp>
      <p:sp>
        <p:nvSpPr>
          <p:cNvPr id="3" name="Text Placeholder 2">
            <a:extLst>
              <a:ext uri="{FF2B5EF4-FFF2-40B4-BE49-F238E27FC236}">
                <a16:creationId xmlns:a16="http://schemas.microsoft.com/office/drawing/2014/main" id="{B3339141-1F08-8837-C2A5-CDFAD7A66BC9}"/>
              </a:ext>
            </a:extLst>
          </p:cNvPr>
          <p:cNvSpPr>
            <a:spLocks noGrp="1"/>
          </p:cNvSpPr>
          <p:nvPr>
            <p:ph type="body" idx="1"/>
          </p:nvPr>
        </p:nvSpPr>
        <p:spPr/>
        <p:txBody>
          <a:bodyPr/>
          <a:lstStyle/>
          <a:p>
            <a:r>
              <a:rPr lang="en-US" dirty="0"/>
              <a:t>Solar panels may contain potentially toxic/hazardous elements,  including zinc, copper, nickel, gallium, lead, indium, cadmium, and chromium</a:t>
            </a:r>
          </a:p>
        </p:txBody>
      </p:sp>
      <p:pic>
        <p:nvPicPr>
          <p:cNvPr id="4" name="Picture 3">
            <a:extLst>
              <a:ext uri="{FF2B5EF4-FFF2-40B4-BE49-F238E27FC236}">
                <a16:creationId xmlns:a16="http://schemas.microsoft.com/office/drawing/2014/main" id="{8E8F501F-FCF1-1DC1-D1A0-97DFE0B0C7AB}"/>
              </a:ext>
            </a:extLst>
          </p:cNvPr>
          <p:cNvPicPr>
            <a:picLocks noChangeAspect="1"/>
          </p:cNvPicPr>
          <p:nvPr/>
        </p:nvPicPr>
        <p:blipFill>
          <a:blip r:embed="rId2"/>
          <a:stretch>
            <a:fillRect/>
          </a:stretch>
        </p:blipFill>
        <p:spPr>
          <a:xfrm>
            <a:off x="1406581" y="3782188"/>
            <a:ext cx="4101084" cy="3075812"/>
          </a:xfrm>
          <a:prstGeom prst="rect">
            <a:avLst/>
          </a:prstGeom>
        </p:spPr>
      </p:pic>
    </p:spTree>
    <p:extLst>
      <p:ext uri="{BB962C8B-B14F-4D97-AF65-F5344CB8AC3E}">
        <p14:creationId xmlns:p14="http://schemas.microsoft.com/office/powerpoint/2010/main" val="2210156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AF7A9-5CB5-D88A-82FB-7DDDEADAFAB4}"/>
              </a:ext>
            </a:extLst>
          </p:cNvPr>
          <p:cNvSpPr>
            <a:spLocks noGrp="1"/>
          </p:cNvSpPr>
          <p:nvPr>
            <p:ph type="title"/>
          </p:nvPr>
        </p:nvSpPr>
        <p:spPr>
          <a:xfrm>
            <a:off x="344262" y="160336"/>
            <a:ext cx="5288432" cy="1143000"/>
          </a:xfrm>
        </p:spPr>
        <p:txBody>
          <a:bodyPr/>
          <a:lstStyle/>
          <a:p>
            <a:r>
              <a:rPr lang="en-US" sz="3600" dirty="0"/>
              <a:t>Solar Needed in Maryland to Reach the current RPS Solar Goal</a:t>
            </a:r>
          </a:p>
        </p:txBody>
      </p:sp>
      <p:sp>
        <p:nvSpPr>
          <p:cNvPr id="3" name="Text Placeholder 2">
            <a:extLst>
              <a:ext uri="{FF2B5EF4-FFF2-40B4-BE49-F238E27FC236}">
                <a16:creationId xmlns:a16="http://schemas.microsoft.com/office/drawing/2014/main" id="{22024998-2D25-3609-5975-26B223B5E618}"/>
              </a:ext>
            </a:extLst>
          </p:cNvPr>
          <p:cNvSpPr>
            <a:spLocks noGrp="1"/>
          </p:cNvSpPr>
          <p:nvPr>
            <p:ph type="body" idx="1"/>
          </p:nvPr>
        </p:nvSpPr>
        <p:spPr>
          <a:xfrm>
            <a:off x="344262" y="1440712"/>
            <a:ext cx="5288432" cy="4525963"/>
          </a:xfrm>
        </p:spPr>
        <p:txBody>
          <a:bodyPr/>
          <a:lstStyle/>
          <a:p>
            <a:pPr marL="114300" indent="0">
              <a:buNone/>
            </a:pPr>
            <a:r>
              <a:rPr lang="en-US" sz="2800" u="sng" dirty="0">
                <a:latin typeface="Times New Roman" panose="02020603050405020304" pitchFamily="18" charset="0"/>
              </a:rPr>
              <a:t>Note this is an August 2024 update</a:t>
            </a:r>
            <a:endParaRPr lang="en-US" sz="2800" u="sng" dirty="0"/>
          </a:p>
          <a:p>
            <a:r>
              <a:rPr lang="en-US" sz="2800" dirty="0">
                <a:effectLst/>
                <a:latin typeface="Times New Roman" panose="02020603050405020304" pitchFamily="18" charset="0"/>
                <a:ea typeface="Times New Roman" panose="02020603050405020304" pitchFamily="18" charset="0"/>
              </a:rPr>
              <a:t>Maryland needs to add </a:t>
            </a:r>
            <a:r>
              <a:rPr lang="en-US" sz="2800" dirty="0">
                <a:solidFill>
                  <a:schemeClr val="tx1"/>
                </a:solidFill>
                <a:effectLst/>
                <a:latin typeface="Times New Roman" panose="02020603050405020304" pitchFamily="18" charset="0"/>
                <a:ea typeface="Times New Roman" panose="02020603050405020304" pitchFamily="18" charset="0"/>
              </a:rPr>
              <a:t>approximately </a:t>
            </a:r>
            <a:r>
              <a:rPr lang="en-US" sz="2800" b="1" dirty="0">
                <a:solidFill>
                  <a:schemeClr val="tx1"/>
                </a:solidFill>
                <a:effectLst/>
                <a:latin typeface="Times New Roman" panose="02020603050405020304" pitchFamily="18" charset="0"/>
                <a:ea typeface="Times New Roman" panose="02020603050405020304" pitchFamily="18" charset="0"/>
              </a:rPr>
              <a:t>5,000 MW of solar generating capacity (utility-scale plus distributed)</a:t>
            </a:r>
          </a:p>
          <a:p>
            <a:r>
              <a:rPr lang="en-US" sz="2800" dirty="0">
                <a:effectLst/>
                <a:latin typeface="Times New Roman" panose="02020603050405020304" pitchFamily="18" charset="0"/>
                <a:ea typeface="Times New Roman" panose="02020603050405020304" pitchFamily="18" charset="0"/>
              </a:rPr>
              <a:t>Or…..an additional </a:t>
            </a:r>
            <a:r>
              <a:rPr lang="en-US" sz="2800" b="1" dirty="0">
                <a:effectLst/>
                <a:latin typeface="Times New Roman" panose="02020603050405020304" pitchFamily="18" charset="0"/>
                <a:ea typeface="Times New Roman" panose="02020603050405020304" pitchFamily="18" charset="0"/>
              </a:rPr>
              <a:t>~25 million panels</a:t>
            </a:r>
          </a:p>
          <a:p>
            <a:r>
              <a:rPr lang="en-US" sz="2800" b="1" dirty="0">
                <a:latin typeface="Times New Roman" panose="02020603050405020304" pitchFamily="18" charset="0"/>
                <a:ea typeface="Times New Roman" panose="02020603050405020304" pitchFamily="18" charset="0"/>
              </a:rPr>
              <a:t>Currently have 1,584 MWs of </a:t>
            </a:r>
            <a:r>
              <a:rPr lang="en-US" sz="2800" b="1" u="sng" dirty="0">
                <a:latin typeface="Times New Roman" panose="02020603050405020304" pitchFamily="18" charset="0"/>
                <a:ea typeface="Times New Roman" panose="02020603050405020304" pitchFamily="18" charset="0"/>
              </a:rPr>
              <a:t>utility-scale</a:t>
            </a:r>
            <a:r>
              <a:rPr lang="en-US" sz="2800" b="1" dirty="0">
                <a:latin typeface="Times New Roman" panose="02020603050405020304" pitchFamily="18" charset="0"/>
                <a:ea typeface="Times New Roman" panose="02020603050405020304" pitchFamily="18" charset="0"/>
              </a:rPr>
              <a:t> solar installed in Maryland (11,000 acres)</a:t>
            </a:r>
            <a:endParaRPr lang="en-US" sz="28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D7367862-712D-166D-2C7C-A15420940CC9}"/>
              </a:ext>
            </a:extLst>
          </p:cNvPr>
          <p:cNvPicPr>
            <a:picLocks noChangeAspect="1"/>
          </p:cNvPicPr>
          <p:nvPr/>
        </p:nvPicPr>
        <p:blipFill>
          <a:blip r:embed="rId3"/>
          <a:stretch>
            <a:fillRect/>
          </a:stretch>
        </p:blipFill>
        <p:spPr>
          <a:xfrm>
            <a:off x="5632694" y="1520455"/>
            <a:ext cx="3351817" cy="2511516"/>
          </a:xfrm>
          <a:prstGeom prst="rect">
            <a:avLst/>
          </a:prstGeom>
        </p:spPr>
      </p:pic>
    </p:spTree>
    <p:extLst>
      <p:ext uri="{BB962C8B-B14F-4D97-AF65-F5344CB8AC3E}">
        <p14:creationId xmlns:p14="http://schemas.microsoft.com/office/powerpoint/2010/main" val="488478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C107A-96D6-9704-E42B-BCE40FDB886E}"/>
              </a:ext>
            </a:extLst>
          </p:cNvPr>
          <p:cNvSpPr>
            <a:spLocks noGrp="1"/>
          </p:cNvSpPr>
          <p:nvPr>
            <p:ph type="title"/>
          </p:nvPr>
        </p:nvSpPr>
        <p:spPr/>
        <p:txBody>
          <a:bodyPr/>
          <a:lstStyle/>
          <a:p>
            <a:r>
              <a:rPr lang="en-US" dirty="0"/>
              <a:t>Utility-Scale Solar Decommissioning </a:t>
            </a:r>
          </a:p>
        </p:txBody>
      </p:sp>
      <p:sp>
        <p:nvSpPr>
          <p:cNvPr id="3" name="Text Placeholder 2">
            <a:extLst>
              <a:ext uri="{FF2B5EF4-FFF2-40B4-BE49-F238E27FC236}">
                <a16:creationId xmlns:a16="http://schemas.microsoft.com/office/drawing/2014/main" id="{716F3261-D15D-C355-B778-B78A0187B30C}"/>
              </a:ext>
            </a:extLst>
          </p:cNvPr>
          <p:cNvSpPr>
            <a:spLocks noGrp="1"/>
          </p:cNvSpPr>
          <p:nvPr>
            <p:ph type="body" idx="1"/>
          </p:nvPr>
        </p:nvSpPr>
        <p:spPr/>
        <p:txBody>
          <a:bodyPr/>
          <a:lstStyle/>
          <a:p>
            <a:r>
              <a:rPr lang="en-US" dirty="0"/>
              <a:t>It is more than just Solar Panels</a:t>
            </a:r>
          </a:p>
          <a:p>
            <a:r>
              <a:rPr lang="en-US" dirty="0"/>
              <a:t>Includes removal of all components – underground wiring, pilings, transformers, etc.</a:t>
            </a:r>
          </a:p>
          <a:p>
            <a:r>
              <a:rPr lang="en-US" dirty="0"/>
              <a:t>Reestablish ground cover </a:t>
            </a:r>
          </a:p>
          <a:p>
            <a:r>
              <a:rPr lang="en-US" dirty="0"/>
              <a:t>Possible removal of vegetative buffer</a:t>
            </a:r>
          </a:p>
          <a:p>
            <a:r>
              <a:rPr lang="en-US" dirty="0"/>
              <a:t>Remove access roads and stone</a:t>
            </a:r>
          </a:p>
          <a:p>
            <a:r>
              <a:rPr lang="en-US" dirty="0"/>
              <a:t>Dependent on the current landowner and land use as to the extent of the reclamation</a:t>
            </a:r>
          </a:p>
          <a:p>
            <a:r>
              <a:rPr lang="en-US" dirty="0"/>
              <a:t>PPRP has not seen land lease agreements  </a:t>
            </a:r>
          </a:p>
        </p:txBody>
      </p:sp>
    </p:spTree>
    <p:extLst>
      <p:ext uri="{BB962C8B-B14F-4D97-AF65-F5344CB8AC3E}">
        <p14:creationId xmlns:p14="http://schemas.microsoft.com/office/powerpoint/2010/main" val="4129132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D890E-3621-D9D9-7FC8-D8B3284F3FFC}"/>
              </a:ext>
            </a:extLst>
          </p:cNvPr>
          <p:cNvSpPr>
            <a:spLocks noGrp="1"/>
          </p:cNvSpPr>
          <p:nvPr>
            <p:ph type="title"/>
          </p:nvPr>
        </p:nvSpPr>
        <p:spPr/>
        <p:txBody>
          <a:bodyPr/>
          <a:lstStyle/>
          <a:p>
            <a:r>
              <a:rPr lang="en-US" dirty="0"/>
              <a:t>Decommissioning Costs</a:t>
            </a:r>
          </a:p>
        </p:txBody>
      </p:sp>
      <p:sp>
        <p:nvSpPr>
          <p:cNvPr id="3" name="Text Placeholder 2">
            <a:extLst>
              <a:ext uri="{FF2B5EF4-FFF2-40B4-BE49-F238E27FC236}">
                <a16:creationId xmlns:a16="http://schemas.microsoft.com/office/drawing/2014/main" id="{CF050F86-AF09-BF2E-57E1-DF0A178C676E}"/>
              </a:ext>
            </a:extLst>
          </p:cNvPr>
          <p:cNvSpPr>
            <a:spLocks noGrp="1"/>
          </p:cNvSpPr>
          <p:nvPr>
            <p:ph type="body" idx="1"/>
          </p:nvPr>
        </p:nvSpPr>
        <p:spPr/>
        <p:txBody>
          <a:bodyPr/>
          <a:lstStyle/>
          <a:p>
            <a:r>
              <a:rPr lang="en-US" dirty="0"/>
              <a:t>Owner/Applicant assumes the cost</a:t>
            </a:r>
          </a:p>
          <a:p>
            <a:r>
              <a:rPr lang="en-US" dirty="0"/>
              <a:t>Through the CPCN there is a bond/surety to ensure that cost is not borne by the State or County (numerous financial mechanism) </a:t>
            </a:r>
          </a:p>
          <a:p>
            <a:r>
              <a:rPr lang="en-US" dirty="0"/>
              <a:t>Through the PSC’s CPCN, decommissioning is reevaluated every five years</a:t>
            </a:r>
          </a:p>
          <a:p>
            <a:endParaRPr lang="en-US" dirty="0"/>
          </a:p>
          <a:p>
            <a:endParaRPr lang="en-US" dirty="0"/>
          </a:p>
        </p:txBody>
      </p:sp>
      <p:pic>
        <p:nvPicPr>
          <p:cNvPr id="4" name="Picture 3">
            <a:extLst>
              <a:ext uri="{FF2B5EF4-FFF2-40B4-BE49-F238E27FC236}">
                <a16:creationId xmlns:a16="http://schemas.microsoft.com/office/drawing/2014/main" id="{F83D3F96-E8B5-F721-B9EA-DB4C67191E67}"/>
              </a:ext>
            </a:extLst>
          </p:cNvPr>
          <p:cNvPicPr>
            <a:picLocks noChangeAspect="1"/>
          </p:cNvPicPr>
          <p:nvPr/>
        </p:nvPicPr>
        <p:blipFill>
          <a:blip r:embed="rId3"/>
          <a:stretch>
            <a:fillRect/>
          </a:stretch>
        </p:blipFill>
        <p:spPr>
          <a:xfrm>
            <a:off x="6198781" y="4652141"/>
            <a:ext cx="2945219" cy="2205859"/>
          </a:xfrm>
          <a:prstGeom prst="rect">
            <a:avLst/>
          </a:prstGeom>
        </p:spPr>
      </p:pic>
    </p:spTree>
    <p:extLst>
      <p:ext uri="{BB962C8B-B14F-4D97-AF65-F5344CB8AC3E}">
        <p14:creationId xmlns:p14="http://schemas.microsoft.com/office/powerpoint/2010/main" val="2093174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414FF-911A-9A15-6BE4-CED16DEBE395}"/>
              </a:ext>
            </a:extLst>
          </p:cNvPr>
          <p:cNvSpPr>
            <a:spLocks noGrp="1"/>
          </p:cNvSpPr>
          <p:nvPr>
            <p:ph type="title"/>
          </p:nvPr>
        </p:nvSpPr>
        <p:spPr>
          <a:xfrm>
            <a:off x="68826" y="160336"/>
            <a:ext cx="6086168" cy="1143000"/>
          </a:xfrm>
        </p:spPr>
        <p:txBody>
          <a:bodyPr/>
          <a:lstStyle/>
          <a:p>
            <a:r>
              <a:rPr lang="en-US" dirty="0"/>
              <a:t>Cost of Decommissioning Through the CPCN  </a:t>
            </a:r>
          </a:p>
        </p:txBody>
      </p:sp>
      <p:sp>
        <p:nvSpPr>
          <p:cNvPr id="3" name="Text Placeholder 2">
            <a:extLst>
              <a:ext uri="{FF2B5EF4-FFF2-40B4-BE49-F238E27FC236}">
                <a16:creationId xmlns:a16="http://schemas.microsoft.com/office/drawing/2014/main" id="{5B3AA27E-2AF9-EBEF-3EA5-965661907EE4}"/>
              </a:ext>
            </a:extLst>
          </p:cNvPr>
          <p:cNvSpPr>
            <a:spLocks noGrp="1"/>
          </p:cNvSpPr>
          <p:nvPr>
            <p:ph type="body" idx="1"/>
          </p:nvPr>
        </p:nvSpPr>
        <p:spPr/>
        <p:txBody>
          <a:bodyPr/>
          <a:lstStyle/>
          <a:p>
            <a:r>
              <a:rPr lang="en-US" dirty="0"/>
              <a:t>PPRP has reviewed ~ 70 Decommissioning Plans and we have concluded:</a:t>
            </a:r>
          </a:p>
          <a:p>
            <a:pPr lvl="1"/>
            <a:r>
              <a:rPr lang="en-US" dirty="0"/>
              <a:t>Estimated costs from Applicants are not consistent ($0- $95Kper acre)</a:t>
            </a:r>
          </a:p>
          <a:p>
            <a:pPr lvl="1"/>
            <a:r>
              <a:rPr lang="en-US" dirty="0"/>
              <a:t>Panels had the highest associated decommissioning costs</a:t>
            </a:r>
          </a:p>
          <a:p>
            <a:pPr lvl="1"/>
            <a:r>
              <a:rPr lang="en-US" dirty="0"/>
              <a:t>Applicants reduce the cost based on estimated recycling values. </a:t>
            </a:r>
          </a:p>
          <a:p>
            <a:pPr lvl="1"/>
            <a:r>
              <a:rPr lang="en-US" dirty="0"/>
              <a:t>The Decommissioning Plans are currently in the initial CPCN application to the PSC</a:t>
            </a:r>
          </a:p>
          <a:p>
            <a:pPr lvl="1"/>
            <a:endParaRPr lang="en-US" dirty="0"/>
          </a:p>
        </p:txBody>
      </p:sp>
    </p:spTree>
    <p:extLst>
      <p:ext uri="{BB962C8B-B14F-4D97-AF65-F5344CB8AC3E}">
        <p14:creationId xmlns:p14="http://schemas.microsoft.com/office/powerpoint/2010/main" val="2302179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8EB95-ADAE-5DEC-0522-C4345CE2ADC7}"/>
              </a:ext>
            </a:extLst>
          </p:cNvPr>
          <p:cNvSpPr>
            <a:spLocks noGrp="1"/>
          </p:cNvSpPr>
          <p:nvPr>
            <p:ph type="title"/>
          </p:nvPr>
        </p:nvSpPr>
        <p:spPr>
          <a:xfrm>
            <a:off x="-95692" y="83253"/>
            <a:ext cx="5894488" cy="1143000"/>
          </a:xfrm>
        </p:spPr>
        <p:txBody>
          <a:bodyPr/>
          <a:lstStyle/>
          <a:p>
            <a:r>
              <a:rPr lang="en-US" sz="3200" dirty="0"/>
              <a:t>Multi-State Analysis of Decommissioning Costs</a:t>
            </a:r>
            <a:br>
              <a:rPr lang="en-US" sz="3200" dirty="0"/>
            </a:br>
            <a:r>
              <a:rPr lang="en-US" sz="3200" dirty="0"/>
              <a:t>Based on Filing Date</a:t>
            </a:r>
          </a:p>
        </p:txBody>
      </p:sp>
      <p:pic>
        <p:nvPicPr>
          <p:cNvPr id="4" name="Picture 3">
            <a:extLst>
              <a:ext uri="{FF2B5EF4-FFF2-40B4-BE49-F238E27FC236}">
                <a16:creationId xmlns:a16="http://schemas.microsoft.com/office/drawing/2014/main" id="{CECB6C46-B253-928C-F110-CCBA638A90BC}"/>
              </a:ext>
            </a:extLst>
          </p:cNvPr>
          <p:cNvPicPr>
            <a:picLocks noChangeAspect="1"/>
          </p:cNvPicPr>
          <p:nvPr/>
        </p:nvPicPr>
        <p:blipFill>
          <a:blip r:embed="rId2"/>
          <a:stretch>
            <a:fillRect/>
          </a:stretch>
        </p:blipFill>
        <p:spPr>
          <a:xfrm>
            <a:off x="0" y="2147777"/>
            <a:ext cx="9159250" cy="4710223"/>
          </a:xfrm>
          <a:prstGeom prst="rect">
            <a:avLst/>
          </a:prstGeom>
        </p:spPr>
      </p:pic>
    </p:spTree>
    <p:extLst>
      <p:ext uri="{BB962C8B-B14F-4D97-AF65-F5344CB8AC3E}">
        <p14:creationId xmlns:p14="http://schemas.microsoft.com/office/powerpoint/2010/main" val="3967610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C734B-9F11-DC5E-D373-5468E4967A6F}"/>
              </a:ext>
            </a:extLst>
          </p:cNvPr>
          <p:cNvSpPr>
            <a:spLocks noGrp="1"/>
          </p:cNvSpPr>
          <p:nvPr>
            <p:ph type="title"/>
          </p:nvPr>
        </p:nvSpPr>
        <p:spPr/>
        <p:txBody>
          <a:bodyPr/>
          <a:lstStyle/>
          <a:p>
            <a:r>
              <a:rPr lang="en-US" dirty="0"/>
              <a:t>Conclusions </a:t>
            </a:r>
          </a:p>
        </p:txBody>
      </p:sp>
      <p:sp>
        <p:nvSpPr>
          <p:cNvPr id="3" name="Text Placeholder 2">
            <a:extLst>
              <a:ext uri="{FF2B5EF4-FFF2-40B4-BE49-F238E27FC236}">
                <a16:creationId xmlns:a16="http://schemas.microsoft.com/office/drawing/2014/main" id="{847F7251-C6A2-DEBE-CCFD-7D8EA9767FB4}"/>
              </a:ext>
            </a:extLst>
          </p:cNvPr>
          <p:cNvSpPr>
            <a:spLocks noGrp="1"/>
          </p:cNvSpPr>
          <p:nvPr>
            <p:ph type="body" idx="1"/>
          </p:nvPr>
        </p:nvSpPr>
        <p:spPr/>
        <p:txBody>
          <a:bodyPr/>
          <a:lstStyle/>
          <a:p>
            <a:r>
              <a:rPr lang="en-US" dirty="0"/>
              <a:t>No solar site in Maryland that has a CPCN has been decommissioned (Oldest is ~ 15 years old) </a:t>
            </a:r>
          </a:p>
          <a:p>
            <a:r>
              <a:rPr lang="en-US" dirty="0"/>
              <a:t>Salvage value significantly reduces the decommissioning bond</a:t>
            </a:r>
          </a:p>
          <a:p>
            <a:r>
              <a:rPr lang="en-US" dirty="0"/>
              <a:t>PPRP’s proposed Decommissioning recommendation is not static</a:t>
            </a:r>
          </a:p>
          <a:p>
            <a:endParaRPr lang="en-US" dirty="0"/>
          </a:p>
        </p:txBody>
      </p:sp>
    </p:spTree>
    <p:extLst>
      <p:ext uri="{BB962C8B-B14F-4D97-AF65-F5344CB8AC3E}">
        <p14:creationId xmlns:p14="http://schemas.microsoft.com/office/powerpoint/2010/main" val="1941410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CB9D9-F041-06B3-35B0-CDD6D5BCBD68}"/>
              </a:ext>
            </a:extLst>
          </p:cNvPr>
          <p:cNvSpPr>
            <a:spLocks noGrp="1"/>
          </p:cNvSpPr>
          <p:nvPr>
            <p:ph type="title"/>
          </p:nvPr>
        </p:nvSpPr>
        <p:spPr/>
        <p:txBody>
          <a:bodyPr/>
          <a:lstStyle/>
          <a:p>
            <a:r>
              <a:rPr lang="en-US" dirty="0"/>
              <a:t>Conclusions – cont’d</a:t>
            </a:r>
          </a:p>
        </p:txBody>
      </p:sp>
      <p:sp>
        <p:nvSpPr>
          <p:cNvPr id="3" name="Text Placeholder 2">
            <a:extLst>
              <a:ext uri="{FF2B5EF4-FFF2-40B4-BE49-F238E27FC236}">
                <a16:creationId xmlns:a16="http://schemas.microsoft.com/office/drawing/2014/main" id="{7B040D05-ECF5-B1BD-6C73-C0CA52235F6E}"/>
              </a:ext>
            </a:extLst>
          </p:cNvPr>
          <p:cNvSpPr>
            <a:spLocks noGrp="1"/>
          </p:cNvSpPr>
          <p:nvPr>
            <p:ph type="body" idx="1"/>
          </p:nvPr>
        </p:nvSpPr>
        <p:spPr/>
        <p:txBody>
          <a:bodyPr/>
          <a:lstStyle/>
          <a:p>
            <a:r>
              <a:rPr lang="en-US" sz="3200" dirty="0">
                <a:solidFill>
                  <a:srgbClr val="000000"/>
                </a:solidFill>
                <a:effectLst/>
                <a:latin typeface="Times New Roman" panose="02020603050405020304" pitchFamily="18" charset="0"/>
                <a:ea typeface="Times New Roman" panose="02020603050405020304" pitchFamily="18" charset="0"/>
              </a:rPr>
              <a:t>Recycling and disposal of solar PV modules in the U.S. are at an early stage</a:t>
            </a:r>
          </a:p>
          <a:p>
            <a:r>
              <a:rPr lang="en-US" dirty="0"/>
              <a:t>Most </a:t>
            </a:r>
            <a:r>
              <a:rPr lang="en-US" sz="3200" dirty="0">
                <a:solidFill>
                  <a:srgbClr val="000000"/>
                </a:solidFill>
                <a:effectLst/>
                <a:latin typeface="Times New Roman" panose="02020603050405020304" pitchFamily="18" charset="0"/>
                <a:ea typeface="Times New Roman" panose="02020603050405020304" pitchFamily="18" charset="0"/>
              </a:rPr>
              <a:t>solar panels that are decommissioned in the US are disposed in landfills</a:t>
            </a:r>
          </a:p>
          <a:p>
            <a:r>
              <a:rPr lang="en-US" dirty="0">
                <a:solidFill>
                  <a:srgbClr val="000000"/>
                </a:solidFill>
                <a:latin typeface="Times New Roman" panose="02020603050405020304" pitchFamily="18" charset="0"/>
              </a:rPr>
              <a:t>Decommissioning cost estimates will change as panels lose value and changes in the salvage value of material</a:t>
            </a:r>
          </a:p>
          <a:p>
            <a:r>
              <a:rPr lang="en-US" dirty="0">
                <a:solidFill>
                  <a:srgbClr val="000000"/>
                </a:solidFill>
                <a:latin typeface="Times New Roman" panose="02020603050405020304" pitchFamily="18" charset="0"/>
              </a:rPr>
              <a:t>The report will be available as a pdf.  </a:t>
            </a:r>
          </a:p>
          <a:p>
            <a:endParaRPr lang="en-US" dirty="0"/>
          </a:p>
        </p:txBody>
      </p:sp>
    </p:spTree>
    <p:extLst>
      <p:ext uri="{BB962C8B-B14F-4D97-AF65-F5344CB8AC3E}">
        <p14:creationId xmlns:p14="http://schemas.microsoft.com/office/powerpoint/2010/main" val="3594996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
          <p:cNvSpPr txBox="1">
            <a:spLocks noGrp="1"/>
          </p:cNvSpPr>
          <p:nvPr>
            <p:ph type="title"/>
          </p:nvPr>
        </p:nvSpPr>
        <p:spPr>
          <a:xfrm>
            <a:off x="457200" y="274639"/>
            <a:ext cx="5288432"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Report Overview</a:t>
            </a:r>
            <a:endParaRPr dirty="0"/>
          </a:p>
        </p:txBody>
      </p:sp>
      <p:sp>
        <p:nvSpPr>
          <p:cNvPr id="196" name="Google Shape;196;p2"/>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Autofit/>
          </a:bodyPr>
          <a:lstStyle/>
          <a:p>
            <a:pPr marL="0" marR="0">
              <a:spcBef>
                <a:spcPts val="1200"/>
              </a:spcBef>
              <a:spcAft>
                <a:spcPts val="1200"/>
              </a:spcAft>
            </a:pPr>
            <a:r>
              <a:rPr lang="en-US" sz="2400" dirty="0">
                <a:effectLst/>
                <a:latin typeface="+mj-lt"/>
                <a:ea typeface="Times New Roman" panose="02020603050405020304" pitchFamily="18" charset="0"/>
              </a:rPr>
              <a:t>Decommissioning refers to the process of permanently removing a facility from operation. </a:t>
            </a:r>
          </a:p>
          <a:p>
            <a:pPr marL="0" marR="0">
              <a:spcBef>
                <a:spcPts val="1200"/>
              </a:spcBef>
              <a:spcAft>
                <a:spcPts val="1200"/>
              </a:spcAft>
            </a:pPr>
            <a:r>
              <a:rPr lang="en-US" sz="2400" dirty="0">
                <a:effectLst/>
                <a:latin typeface="+mj-lt"/>
                <a:ea typeface="Times New Roman" panose="02020603050405020304" pitchFamily="18" charset="0"/>
              </a:rPr>
              <a:t>Decommissioning aims to restore the site to its original condition to enable a range of potential uses for the land.</a:t>
            </a:r>
          </a:p>
          <a:p>
            <a:r>
              <a:rPr lang="en-US" sz="2400" dirty="0">
                <a:latin typeface="+mj-lt"/>
              </a:rPr>
              <a:t>PPRP conducted a three-year study </a:t>
            </a:r>
          </a:p>
          <a:p>
            <a:r>
              <a:rPr lang="en-US" sz="2400" dirty="0">
                <a:latin typeface="+mj-lt"/>
              </a:rPr>
              <a:t>PPRP reviews and makes recommendations to the PSC concerning solar decommissioning reports (N=82)</a:t>
            </a:r>
          </a:p>
          <a:p>
            <a:pPr marL="457200" lvl="0" indent="-342900" algn="l" rtl="0">
              <a:lnSpc>
                <a:spcPct val="100000"/>
              </a:lnSpc>
              <a:spcBef>
                <a:spcPts val="360"/>
              </a:spcBef>
              <a:spcAft>
                <a:spcPts val="0"/>
              </a:spcAft>
              <a:buSzPts val="1800"/>
              <a:buFont typeface="Arial"/>
              <a:buChar char="•"/>
            </a:pPr>
            <a:endParaRPr sz="2400" dirty="0">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8"/>
          <p:cNvSpPr txBox="1">
            <a:spLocks noGrp="1"/>
          </p:cNvSpPr>
          <p:nvPr>
            <p:ph type="title"/>
          </p:nvPr>
        </p:nvSpPr>
        <p:spPr>
          <a:xfrm>
            <a:off x="457200" y="274639"/>
            <a:ext cx="5288432"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Thank You!</a:t>
            </a:r>
            <a:endParaRPr dirty="0"/>
          </a:p>
        </p:txBody>
      </p:sp>
      <p:sp>
        <p:nvSpPr>
          <p:cNvPr id="425" name="Google Shape;425;p28"/>
          <p:cNvSpPr/>
          <p:nvPr/>
        </p:nvSpPr>
        <p:spPr>
          <a:xfrm>
            <a:off x="4891870" y="2670784"/>
            <a:ext cx="2995835" cy="61555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en-US" sz="4000" b="0" i="0" u="none" strike="noStrike" cap="none" dirty="0">
                <a:solidFill>
                  <a:srgbClr val="FFFF00"/>
                </a:solidFill>
                <a:latin typeface="Arial"/>
                <a:ea typeface="Arial"/>
                <a:cs typeface="Arial"/>
                <a:sym typeface="Arial"/>
              </a:rPr>
              <a:t> Questions?</a:t>
            </a:r>
            <a:endParaRPr sz="38000" b="0" i="0" u="none" strike="noStrike" cap="none" dirty="0">
              <a:solidFill>
                <a:srgbClr val="FFFF00"/>
              </a:solidFill>
              <a:latin typeface="Arial"/>
              <a:ea typeface="Arial"/>
              <a:cs typeface="Arial"/>
              <a:sym typeface="Arial"/>
            </a:endParaRPr>
          </a:p>
        </p:txBody>
      </p:sp>
      <p:pic>
        <p:nvPicPr>
          <p:cNvPr id="2" name="Picture 1">
            <a:extLst>
              <a:ext uri="{FF2B5EF4-FFF2-40B4-BE49-F238E27FC236}">
                <a16:creationId xmlns:a16="http://schemas.microsoft.com/office/drawing/2014/main" id="{98AC6E50-BA25-91B9-F33A-9DF8A799D6DC}"/>
              </a:ext>
            </a:extLst>
          </p:cNvPr>
          <p:cNvPicPr>
            <a:picLocks noChangeAspect="1"/>
          </p:cNvPicPr>
          <p:nvPr/>
        </p:nvPicPr>
        <p:blipFill>
          <a:blip r:embed="rId3"/>
          <a:stretch>
            <a:fillRect/>
          </a:stretch>
        </p:blipFill>
        <p:spPr>
          <a:xfrm>
            <a:off x="191388" y="1417639"/>
            <a:ext cx="3686452" cy="56246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0"/>
          <p:cNvSpPr txBox="1">
            <a:spLocks noGrp="1"/>
          </p:cNvSpPr>
          <p:nvPr>
            <p:ph type="body" idx="4294967295"/>
          </p:nvPr>
        </p:nvSpPr>
        <p:spPr>
          <a:xfrm>
            <a:off x="2743168" y="1410375"/>
            <a:ext cx="6400832" cy="3172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2800"/>
              <a:buNone/>
            </a:pPr>
            <a:r>
              <a:rPr lang="en-US" sz="2400" dirty="0">
                <a:solidFill>
                  <a:schemeClr val="tx1"/>
                </a:solidFill>
                <a:latin typeface="Arial"/>
                <a:ea typeface="Arial"/>
                <a:cs typeface="Arial"/>
                <a:sym typeface="Arial"/>
              </a:rPr>
              <a:t>For the CPCN, PPRP:</a:t>
            </a:r>
            <a:endParaRPr sz="2800" dirty="0">
              <a:solidFill>
                <a:schemeClr val="tx1"/>
              </a:solidFill>
            </a:endParaRPr>
          </a:p>
          <a:p>
            <a:pPr marL="342900" lvl="0" indent="-317500" algn="l" rtl="0">
              <a:lnSpc>
                <a:spcPct val="100000"/>
              </a:lnSpc>
              <a:spcBef>
                <a:spcPts val="560"/>
              </a:spcBef>
              <a:spcAft>
                <a:spcPts val="0"/>
              </a:spcAft>
              <a:buClr>
                <a:schemeClr val="lt1"/>
              </a:buClr>
              <a:buSzPts val="2400"/>
              <a:buChar char="•"/>
            </a:pPr>
            <a:r>
              <a:rPr lang="en-US" sz="2400" dirty="0">
                <a:solidFill>
                  <a:schemeClr val="tx1"/>
                </a:solidFill>
                <a:latin typeface="Arial"/>
                <a:ea typeface="Arial"/>
                <a:cs typeface="Arial"/>
                <a:sym typeface="Arial"/>
              </a:rPr>
              <a:t>Conducts a comprehensive, objective assessments based on sound science of electrical generation and transmission lines</a:t>
            </a:r>
            <a:endParaRPr sz="2800" dirty="0">
              <a:solidFill>
                <a:schemeClr val="tx1"/>
              </a:solidFill>
            </a:endParaRPr>
          </a:p>
          <a:p>
            <a:pPr marL="342900" lvl="0" indent="-317500" algn="l" rtl="0">
              <a:lnSpc>
                <a:spcPct val="100000"/>
              </a:lnSpc>
              <a:spcBef>
                <a:spcPts val="560"/>
              </a:spcBef>
              <a:spcAft>
                <a:spcPts val="0"/>
              </a:spcAft>
              <a:buClr>
                <a:schemeClr val="lt1"/>
              </a:buClr>
              <a:buSzPts val="2400"/>
              <a:buChar char="•"/>
            </a:pPr>
            <a:r>
              <a:rPr lang="en-US" sz="2400" dirty="0">
                <a:solidFill>
                  <a:schemeClr val="tx1"/>
                </a:solidFill>
                <a:latin typeface="Arial"/>
                <a:ea typeface="Arial"/>
                <a:cs typeface="Arial"/>
                <a:sym typeface="Arial"/>
              </a:rPr>
              <a:t>Coordinates a consolidated State Agency review process</a:t>
            </a:r>
            <a:endParaRPr sz="2800" dirty="0">
              <a:solidFill>
                <a:schemeClr val="tx1"/>
              </a:solidFill>
            </a:endParaRPr>
          </a:p>
          <a:p>
            <a:pPr marL="342900" lvl="0" indent="-317500" algn="l" rtl="0">
              <a:lnSpc>
                <a:spcPct val="100000"/>
              </a:lnSpc>
              <a:spcBef>
                <a:spcPts val="560"/>
              </a:spcBef>
              <a:spcAft>
                <a:spcPts val="0"/>
              </a:spcAft>
              <a:buClr>
                <a:schemeClr val="lt1"/>
              </a:buClr>
              <a:buSzPts val="2400"/>
              <a:buChar char="•"/>
            </a:pPr>
            <a:r>
              <a:rPr lang="en-US" sz="2400" dirty="0">
                <a:solidFill>
                  <a:schemeClr val="tx1"/>
                </a:solidFill>
                <a:latin typeface="Arial"/>
                <a:ea typeface="Arial"/>
                <a:cs typeface="Arial"/>
                <a:sym typeface="Arial"/>
              </a:rPr>
              <a:t>Make recommended conditions to the Public Service Commission (PSC)</a:t>
            </a:r>
            <a:endParaRPr sz="2400" dirty="0">
              <a:solidFill>
                <a:schemeClr val="tx1"/>
              </a:solidFill>
              <a:latin typeface="Arial"/>
              <a:ea typeface="Arial"/>
              <a:cs typeface="Arial"/>
              <a:sym typeface="Arial"/>
            </a:endParaRPr>
          </a:p>
          <a:p>
            <a:pPr marL="342900" lvl="0" indent="-317500" algn="l" rtl="0">
              <a:lnSpc>
                <a:spcPct val="100000"/>
              </a:lnSpc>
              <a:spcBef>
                <a:spcPts val="560"/>
              </a:spcBef>
              <a:spcAft>
                <a:spcPts val="0"/>
              </a:spcAft>
              <a:buClr>
                <a:schemeClr val="lt1"/>
              </a:buClr>
              <a:buSzPts val="2400"/>
              <a:buFont typeface="Arial"/>
              <a:buChar char="•"/>
            </a:pPr>
            <a:r>
              <a:rPr lang="en-US" sz="2400" dirty="0">
                <a:solidFill>
                  <a:schemeClr val="tx1"/>
                </a:solidFill>
                <a:latin typeface="Arial"/>
                <a:ea typeface="Arial"/>
                <a:cs typeface="Arial"/>
                <a:sym typeface="Arial"/>
              </a:rPr>
              <a:t>The PSC has the authority to issue a CPCN</a:t>
            </a:r>
          </a:p>
          <a:p>
            <a:pPr marL="342900" lvl="0" indent="-317500" algn="l" rtl="0">
              <a:lnSpc>
                <a:spcPct val="100000"/>
              </a:lnSpc>
              <a:spcBef>
                <a:spcPts val="560"/>
              </a:spcBef>
              <a:spcAft>
                <a:spcPts val="0"/>
              </a:spcAft>
              <a:buClr>
                <a:schemeClr val="lt1"/>
              </a:buClr>
              <a:buSzPts val="2400"/>
              <a:buFont typeface="Arial"/>
              <a:buChar char="•"/>
            </a:pPr>
            <a:r>
              <a:rPr lang="en-US" sz="2400" dirty="0">
                <a:solidFill>
                  <a:schemeClr val="tx1"/>
                </a:solidFill>
                <a:latin typeface="Arial"/>
                <a:ea typeface="Arial"/>
                <a:cs typeface="Arial"/>
                <a:sym typeface="Arial"/>
              </a:rPr>
              <a:t>PPRP analyzes 70+ factors</a:t>
            </a:r>
          </a:p>
          <a:p>
            <a:pPr marL="342900" lvl="0" indent="-317500" algn="l" rtl="0">
              <a:lnSpc>
                <a:spcPct val="100000"/>
              </a:lnSpc>
              <a:spcBef>
                <a:spcPts val="560"/>
              </a:spcBef>
              <a:spcAft>
                <a:spcPts val="0"/>
              </a:spcAft>
              <a:buClr>
                <a:schemeClr val="lt1"/>
              </a:buClr>
              <a:buSzPts val="2400"/>
              <a:buFont typeface="Arial"/>
              <a:buChar char="•"/>
            </a:pPr>
            <a:r>
              <a:rPr lang="en-US" sz="2400" dirty="0">
                <a:solidFill>
                  <a:schemeClr val="tx1"/>
                </a:solidFill>
                <a:latin typeface="Arial"/>
                <a:ea typeface="Arial"/>
                <a:cs typeface="Arial"/>
                <a:sym typeface="Arial"/>
              </a:rPr>
              <a:t>Assume a 30-year lifespan for a solar project</a:t>
            </a:r>
          </a:p>
        </p:txBody>
      </p:sp>
      <p:pic>
        <p:nvPicPr>
          <p:cNvPr id="268" name="Google Shape;268;p10" descr="Power Plant Siting Act 1971"/>
          <p:cNvPicPr preferRelativeResize="0">
            <a:picLocks noGrp="1"/>
          </p:cNvPicPr>
          <p:nvPr>
            <p:ph type="body" idx="4294967295"/>
          </p:nvPr>
        </p:nvPicPr>
        <p:blipFill rotWithShape="1">
          <a:blip r:embed="rId3">
            <a:alphaModFix/>
          </a:blip>
          <a:srcRect/>
          <a:stretch/>
        </p:blipFill>
        <p:spPr>
          <a:xfrm>
            <a:off x="499528" y="1776352"/>
            <a:ext cx="2243640" cy="3086593"/>
          </a:xfrm>
          <a:prstGeom prst="rect">
            <a:avLst/>
          </a:prstGeom>
          <a:noFill/>
          <a:ln w="9525" cap="flat" cmpd="sng">
            <a:solidFill>
              <a:schemeClr val="dk1"/>
            </a:solidFill>
            <a:prstDash val="solid"/>
            <a:miter lim="800000"/>
            <a:headEnd type="none" w="sm" len="sm"/>
            <a:tailEnd type="none" w="sm" len="sm"/>
          </a:ln>
        </p:spPr>
      </p:pic>
      <p:sp>
        <p:nvSpPr>
          <p:cNvPr id="269" name="Google Shape;269;p10"/>
          <p:cNvSpPr/>
          <p:nvPr/>
        </p:nvSpPr>
        <p:spPr>
          <a:xfrm>
            <a:off x="1039813" y="6622122"/>
            <a:ext cx="75342" cy="246221"/>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1" u="none" strike="noStrike" kern="0" cap="none" spc="0" normalizeH="0" baseline="0" noProof="0" dirty="0">
                <a:ln>
                  <a:noFill/>
                </a:ln>
                <a:solidFill>
                  <a:srgbClr val="000000"/>
                </a:solidFill>
                <a:effectLst/>
                <a:uLnTx/>
                <a:uFillTx/>
                <a:latin typeface="Verdana"/>
                <a:ea typeface="Verdana"/>
                <a:cs typeface="Verdana"/>
                <a:sym typeface="Verdana"/>
              </a:rPr>
              <a:t>.</a:t>
            </a:r>
            <a:endParaRPr kumimoji="0" sz="1000" b="0" i="0" u="none" strike="noStrike" kern="0" cap="none" spc="0" normalizeH="0" baseline="0" noProof="0" dirty="0">
              <a:ln>
                <a:noFill/>
              </a:ln>
              <a:solidFill>
                <a:srgbClr val="000000"/>
              </a:solidFill>
              <a:effectLst/>
              <a:uLnTx/>
              <a:uFillTx/>
              <a:latin typeface="Verdana"/>
              <a:ea typeface="Verdana"/>
              <a:cs typeface="Verdana"/>
              <a:sym typeface="Verdana"/>
            </a:endParaRPr>
          </a:p>
        </p:txBody>
      </p:sp>
      <p:sp>
        <p:nvSpPr>
          <p:cNvPr id="270" name="Google Shape;270;p10"/>
          <p:cNvSpPr/>
          <p:nvPr/>
        </p:nvSpPr>
        <p:spPr>
          <a:xfrm>
            <a:off x="116461" y="96618"/>
            <a:ext cx="6029158" cy="646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0" i="0" u="none" strike="noStrike" kern="0" cap="none" spc="0" normalizeH="0" baseline="0" noProof="0" dirty="0">
                <a:ln>
                  <a:noFill/>
                </a:ln>
                <a:solidFill>
                  <a:srgbClr val="000000"/>
                </a:solidFill>
                <a:effectLst/>
                <a:uLnTx/>
                <a:uFillTx/>
                <a:latin typeface="Arial"/>
                <a:ea typeface="Arial"/>
                <a:cs typeface="Arial"/>
                <a:sym typeface="Arial"/>
              </a:rPr>
              <a:t>Power Plant Research Program (PPRP)</a:t>
            </a:r>
            <a:endParaRPr kumimoji="0" sz="36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66B4C-FC17-F4D3-F549-4CD6C2DC466C}"/>
              </a:ext>
            </a:extLst>
          </p:cNvPr>
          <p:cNvSpPr>
            <a:spLocks noGrp="1"/>
          </p:cNvSpPr>
          <p:nvPr>
            <p:ph type="title"/>
          </p:nvPr>
        </p:nvSpPr>
        <p:spPr>
          <a:xfrm>
            <a:off x="287079" y="136416"/>
            <a:ext cx="5288432" cy="1143000"/>
          </a:xfrm>
        </p:spPr>
        <p:txBody>
          <a:bodyPr/>
          <a:lstStyle/>
          <a:p>
            <a:r>
              <a:rPr lang="en-US" dirty="0"/>
              <a:t>CPCNs Filed in Maryland, 2011-2024</a:t>
            </a:r>
          </a:p>
        </p:txBody>
      </p:sp>
      <p:graphicFrame>
        <p:nvGraphicFramePr>
          <p:cNvPr id="4" name="Chart 3">
            <a:extLst>
              <a:ext uri="{FF2B5EF4-FFF2-40B4-BE49-F238E27FC236}">
                <a16:creationId xmlns:a16="http://schemas.microsoft.com/office/drawing/2014/main" id="{C9DCE7DD-9B58-4E3B-B41B-DBE4B8170FBA}"/>
              </a:ext>
            </a:extLst>
          </p:cNvPr>
          <p:cNvGraphicFramePr>
            <a:graphicFrameLocks/>
          </p:cNvGraphicFramePr>
          <p:nvPr/>
        </p:nvGraphicFramePr>
        <p:xfrm>
          <a:off x="0" y="1417640"/>
          <a:ext cx="9058940" cy="5440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5311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D119F-C1B1-AADB-1102-38A34FD7BC0F}"/>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D7074282-DB1D-0B01-8C1F-85AB4A6F6C9F}"/>
              </a:ext>
            </a:extLst>
          </p:cNvPr>
          <p:cNvPicPr>
            <a:picLocks noChangeAspect="1"/>
          </p:cNvPicPr>
          <p:nvPr/>
        </p:nvPicPr>
        <p:blipFill>
          <a:blip r:embed="rId2"/>
          <a:stretch>
            <a:fillRect/>
          </a:stretch>
        </p:blipFill>
        <p:spPr>
          <a:xfrm>
            <a:off x="-218590" y="-1"/>
            <a:ext cx="9458284" cy="6039293"/>
          </a:xfrm>
          <a:prstGeom prst="rect">
            <a:avLst/>
          </a:prstGeom>
        </p:spPr>
      </p:pic>
      <p:sp>
        <p:nvSpPr>
          <p:cNvPr id="6" name="TextBox 5">
            <a:extLst>
              <a:ext uri="{FF2B5EF4-FFF2-40B4-BE49-F238E27FC236}">
                <a16:creationId xmlns:a16="http://schemas.microsoft.com/office/drawing/2014/main" id="{510AB56B-92FE-F2E2-A1EE-E7750FB80AEB}"/>
              </a:ext>
            </a:extLst>
          </p:cNvPr>
          <p:cNvSpPr txBox="1"/>
          <p:nvPr/>
        </p:nvSpPr>
        <p:spPr>
          <a:xfrm>
            <a:off x="1536401" y="6039292"/>
            <a:ext cx="6852685" cy="523220"/>
          </a:xfrm>
          <a:prstGeom prst="rect">
            <a:avLst/>
          </a:prstGeom>
          <a:noFill/>
        </p:spPr>
        <p:txBody>
          <a:bodyPr wrap="square">
            <a:spAutoFit/>
          </a:bodyPr>
          <a:lstStyle/>
          <a:p>
            <a:r>
              <a:rPr lang="en-US" dirty="0"/>
              <a:t>For Solar CPCN Projects ONLY</a:t>
            </a:r>
          </a:p>
          <a:p>
            <a:r>
              <a:rPr lang="en-US" dirty="0"/>
              <a:t>Source: PPRP’s Draft Cumulative Environmental Impact Report (CEIR - 21)</a:t>
            </a:r>
          </a:p>
        </p:txBody>
      </p:sp>
    </p:spTree>
    <p:extLst>
      <p:ext uri="{BB962C8B-B14F-4D97-AF65-F5344CB8AC3E}">
        <p14:creationId xmlns:p14="http://schemas.microsoft.com/office/powerpoint/2010/main" val="2776021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82607-EB06-A090-1BF7-96D768827A99}"/>
              </a:ext>
            </a:extLst>
          </p:cNvPr>
          <p:cNvSpPr>
            <a:spLocks noGrp="1"/>
          </p:cNvSpPr>
          <p:nvPr>
            <p:ph type="title"/>
          </p:nvPr>
        </p:nvSpPr>
        <p:spPr>
          <a:xfrm>
            <a:off x="-167148" y="160336"/>
            <a:ext cx="6528619" cy="1143000"/>
          </a:xfrm>
        </p:spPr>
        <p:txBody>
          <a:bodyPr/>
          <a:lstStyle/>
          <a:p>
            <a:r>
              <a:rPr lang="en-US" sz="3200" dirty="0"/>
              <a:t>PPRP’s </a:t>
            </a:r>
            <a:r>
              <a:rPr lang="en-US" sz="3200" u="sng" dirty="0"/>
              <a:t>Recommended</a:t>
            </a:r>
            <a:r>
              <a:rPr lang="en-US" sz="3200" dirty="0"/>
              <a:t> Decommissioning License Condition </a:t>
            </a:r>
          </a:p>
        </p:txBody>
      </p:sp>
      <p:sp>
        <p:nvSpPr>
          <p:cNvPr id="3" name="Text Placeholder 2">
            <a:extLst>
              <a:ext uri="{FF2B5EF4-FFF2-40B4-BE49-F238E27FC236}">
                <a16:creationId xmlns:a16="http://schemas.microsoft.com/office/drawing/2014/main" id="{E97562E3-2FDE-0B23-870F-2ADC01C6BA0F}"/>
              </a:ext>
            </a:extLst>
          </p:cNvPr>
          <p:cNvSpPr>
            <a:spLocks noGrp="1"/>
          </p:cNvSpPr>
          <p:nvPr>
            <p:ph type="body" idx="1"/>
          </p:nvPr>
        </p:nvSpPr>
        <p:spPr>
          <a:xfrm>
            <a:off x="-167148" y="1603221"/>
            <a:ext cx="8229600" cy="5254779"/>
          </a:xfrm>
        </p:spPr>
        <p:txBody>
          <a:bodyPr/>
          <a:lstStyle/>
          <a:p>
            <a:pPr marL="114300" indent="0">
              <a:buNone/>
            </a:pPr>
            <a:r>
              <a:rPr lang="en-US" sz="2800" dirty="0"/>
              <a:t>Currently the required Decommissioning Plan is submitted as part of the CPCN Application </a:t>
            </a:r>
          </a:p>
          <a:p>
            <a:r>
              <a:rPr lang="en-US" sz="2800" dirty="0"/>
              <a:t>This is a dynamic </a:t>
            </a:r>
          </a:p>
          <a:p>
            <a:pPr marL="114300" indent="0">
              <a:buNone/>
            </a:pPr>
            <a:r>
              <a:rPr lang="en-US" sz="2800" dirty="0"/>
              <a:t>              and ongoing process</a:t>
            </a:r>
          </a:p>
          <a:p>
            <a:r>
              <a:rPr lang="en-US" sz="2800" dirty="0"/>
              <a:t>PPRP Currently</a:t>
            </a:r>
          </a:p>
          <a:p>
            <a:pPr lvl="1"/>
            <a:r>
              <a:rPr lang="en-US" sz="2400" dirty="0"/>
              <a:t>Confirms the cost estimate from </a:t>
            </a:r>
          </a:p>
          <a:p>
            <a:pPr marL="571500" lvl="1" indent="0">
              <a:buNone/>
            </a:pPr>
            <a:r>
              <a:rPr lang="en-US" sz="2400" dirty="0"/>
              <a:t>           the Applicant’s </a:t>
            </a:r>
            <a:r>
              <a:rPr lang="en-US" sz="2400" u="sng" dirty="0"/>
              <a:t>Third-Party</a:t>
            </a:r>
          </a:p>
          <a:p>
            <a:pPr lvl="1"/>
            <a:r>
              <a:rPr lang="en-US" sz="2400" dirty="0"/>
              <a:t>Requests five-year updates</a:t>
            </a:r>
          </a:p>
          <a:p>
            <a:pPr lvl="1"/>
            <a:r>
              <a:rPr lang="en-US" sz="2400" dirty="0"/>
              <a:t>Maximize reuse and recycling  </a:t>
            </a:r>
          </a:p>
          <a:p>
            <a:pPr lvl="1"/>
            <a:r>
              <a:rPr lang="en-US" sz="2400" dirty="0"/>
              <a:t>Defines when Decommissioning should occur </a:t>
            </a:r>
          </a:p>
          <a:p>
            <a:pPr lvl="2"/>
            <a:r>
              <a:rPr lang="en-US" sz="1600" dirty="0">
                <a:effectLst/>
                <a:latin typeface="Times New Roman" panose="02020603050405020304" pitchFamily="18" charset="0"/>
                <a:ea typeface="Times New Roman" panose="02020603050405020304" pitchFamily="18" charset="0"/>
              </a:rPr>
              <a:t>“…at the end of the useful life of the Project or within 12 consecutive months of non-operation.” </a:t>
            </a:r>
          </a:p>
          <a:p>
            <a:pPr marL="1028700" lvl="2" indent="0">
              <a:buNone/>
            </a:pPr>
            <a:endParaRPr lang="en-US" sz="16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9D596C46-73CD-B662-F796-EC0478AB6C1B}"/>
              </a:ext>
            </a:extLst>
          </p:cNvPr>
          <p:cNvPicPr>
            <a:picLocks noChangeAspect="1"/>
          </p:cNvPicPr>
          <p:nvPr/>
        </p:nvPicPr>
        <p:blipFill>
          <a:blip r:embed="rId2"/>
          <a:stretch>
            <a:fillRect/>
          </a:stretch>
        </p:blipFill>
        <p:spPr>
          <a:xfrm>
            <a:off x="5675556" y="2636875"/>
            <a:ext cx="3468444" cy="1951494"/>
          </a:xfrm>
          <a:prstGeom prst="rect">
            <a:avLst/>
          </a:prstGeom>
        </p:spPr>
      </p:pic>
    </p:spTree>
    <p:extLst>
      <p:ext uri="{BB962C8B-B14F-4D97-AF65-F5344CB8AC3E}">
        <p14:creationId xmlns:p14="http://schemas.microsoft.com/office/powerpoint/2010/main" val="3633821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E3394-650D-B27C-1A72-69CA458C8233}"/>
              </a:ext>
            </a:extLst>
          </p:cNvPr>
          <p:cNvSpPr>
            <a:spLocks noGrp="1"/>
          </p:cNvSpPr>
          <p:nvPr>
            <p:ph type="title"/>
          </p:nvPr>
        </p:nvSpPr>
        <p:spPr>
          <a:xfrm>
            <a:off x="95693" y="160336"/>
            <a:ext cx="5954232" cy="1143000"/>
          </a:xfrm>
        </p:spPr>
        <p:txBody>
          <a:bodyPr/>
          <a:lstStyle/>
          <a:p>
            <a:r>
              <a:rPr lang="en-US" sz="3200" dirty="0"/>
              <a:t>PPRP’s Recommended Decommissioning Condition for Solar </a:t>
            </a:r>
          </a:p>
        </p:txBody>
      </p:sp>
      <p:sp>
        <p:nvSpPr>
          <p:cNvPr id="3" name="Text Placeholder 2">
            <a:extLst>
              <a:ext uri="{FF2B5EF4-FFF2-40B4-BE49-F238E27FC236}">
                <a16:creationId xmlns:a16="http://schemas.microsoft.com/office/drawing/2014/main" id="{DDB3D5D3-CA1F-B37E-CDE8-98E465775F31}"/>
              </a:ext>
            </a:extLst>
          </p:cNvPr>
          <p:cNvSpPr>
            <a:spLocks noGrp="1"/>
          </p:cNvSpPr>
          <p:nvPr>
            <p:ph type="body" idx="1"/>
          </p:nvPr>
        </p:nvSpPr>
        <p:spPr/>
        <p:txBody>
          <a:bodyPr/>
          <a:lstStyle/>
          <a:p>
            <a:pPr marL="0" marR="0" lvl="0" indent="0">
              <a:lnSpc>
                <a:spcPct val="115000"/>
              </a:lnSpc>
              <a:spcBef>
                <a:spcPts val="0"/>
              </a:spcBef>
              <a:spcAft>
                <a:spcPts val="0"/>
              </a:spcAft>
              <a:buNone/>
            </a:pPr>
            <a:r>
              <a:rPr lang="en-US" sz="2000" u="sng" strike="noStrike" dirty="0">
                <a:effectLst/>
                <a:latin typeface="Times New Roman" panose="02020603050405020304" pitchFamily="18" charset="0"/>
                <a:ea typeface="Times New Roman" panose="02020603050405020304" pitchFamily="18" charset="0"/>
              </a:rPr>
              <a:t>27. Decommissioning</a:t>
            </a:r>
            <a:endParaRPr lang="en-US" sz="1800" u="none" strike="noStrike" dirty="0">
              <a:effectLst/>
              <a:latin typeface="Arial" panose="020B0604020202020204" pitchFamily="34" charset="0"/>
              <a:ea typeface="Arial" panose="020B0604020202020204" pitchFamily="34" charset="0"/>
            </a:endParaRPr>
          </a:p>
          <a:p>
            <a:pPr marL="1028700" marR="0" indent="-457200">
              <a:lnSpc>
                <a:spcPct val="115000"/>
              </a:lnSpc>
              <a:spcBef>
                <a:spcPts val="0"/>
              </a:spcBef>
              <a:spcAft>
                <a:spcPts val="0"/>
              </a:spcAft>
              <a:buFont typeface="+mj-lt"/>
              <a:buAutoNum type="alphaLcParenR"/>
            </a:pPr>
            <a:r>
              <a:rPr lang="en-US" sz="2000" u="none" strike="noStrike" dirty="0">
                <a:effectLst/>
                <a:latin typeface="Times New Roman" panose="02020603050405020304" pitchFamily="18" charset="0"/>
                <a:ea typeface="Times New Roman" panose="02020603050405020304" pitchFamily="18" charset="0"/>
              </a:rPr>
              <a:t>XXX shall implement the Decommissioning Plan, filed in Docket on July 8, 2024,</a:t>
            </a:r>
            <a:r>
              <a:rPr lang="en-US" sz="2000" dirty="0">
                <a:latin typeface="Times New Roman" panose="02020603050405020304" pitchFamily="18" charset="0"/>
                <a:ea typeface="Times New Roman" panose="02020603050405020304" pitchFamily="18" charset="0"/>
              </a:rPr>
              <a:t> </a:t>
            </a:r>
            <a:r>
              <a:rPr lang="en-US" sz="2000" u="none" strike="noStrike" dirty="0">
                <a:effectLst/>
                <a:latin typeface="Times New Roman" panose="02020603050405020304" pitchFamily="18" charset="0"/>
                <a:ea typeface="Times New Roman" panose="02020603050405020304" pitchFamily="18" charset="0"/>
              </a:rPr>
              <a:t>incorporated into this CPCN, and as updated periodically in accordance with paragraphs (b) and (c) of this condition (Decommissioning Plan). In this respect, Community Power Group shall obtain a bond or letter of credit of not less than $577,000 from a financial institution prior to the start of construction to ensure that decommissioning costs are not borne by the State or County at the end of the Project’s useful life or in the event of abandonment of the Project. XXX has filed a request for repowering with the PSC, the Project will be considered abandoned if there is no electric generation to the grid for a period of twelve (12) consecutive months</a:t>
            </a:r>
            <a:endParaRPr lang="en-US" sz="1800" u="none" strike="noStrike" dirty="0">
              <a:effectLst/>
              <a:latin typeface="Arial" panose="020B0604020202020204" pitchFamily="34" charset="0"/>
              <a:ea typeface="Arial" panose="020B0604020202020204" pitchFamily="34" charset="0"/>
            </a:endParaRPr>
          </a:p>
          <a:p>
            <a:pPr marL="571500" marR="0" indent="0">
              <a:lnSpc>
                <a:spcPct val="115000"/>
              </a:lnSpc>
              <a:spcBef>
                <a:spcPts val="0"/>
              </a:spcBef>
              <a:spcAft>
                <a:spcPts val="0"/>
              </a:spcAft>
              <a:buNone/>
            </a:pPr>
            <a:endParaRPr lang="en-US" sz="1800" dirty="0">
              <a:effectLst/>
              <a:latin typeface="Arial" panose="020B0604020202020204" pitchFamily="34" charset="0"/>
              <a:ea typeface="Arial" panose="020B0604020202020204" pitchFamily="34" charset="0"/>
            </a:endParaRPr>
          </a:p>
          <a:p>
            <a:endParaRPr lang="en-US" sz="4800" dirty="0"/>
          </a:p>
        </p:txBody>
      </p:sp>
    </p:spTree>
    <p:extLst>
      <p:ext uri="{BB962C8B-B14F-4D97-AF65-F5344CB8AC3E}">
        <p14:creationId xmlns:p14="http://schemas.microsoft.com/office/powerpoint/2010/main" val="3613007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19FA-38D2-72B3-CC10-93EB31716870}"/>
              </a:ext>
            </a:extLst>
          </p:cNvPr>
          <p:cNvSpPr>
            <a:spLocks noGrp="1"/>
          </p:cNvSpPr>
          <p:nvPr>
            <p:ph type="title"/>
          </p:nvPr>
        </p:nvSpPr>
        <p:spPr>
          <a:xfrm>
            <a:off x="340242" y="160336"/>
            <a:ext cx="5288432" cy="1143000"/>
          </a:xfrm>
        </p:spPr>
        <p:txBody>
          <a:bodyPr/>
          <a:lstStyle/>
          <a:p>
            <a:r>
              <a:rPr lang="en-US" sz="3600" dirty="0"/>
              <a:t>PPRP’s Recommended Decommissioning Condition for Solar Cont’d</a:t>
            </a:r>
          </a:p>
        </p:txBody>
      </p:sp>
      <p:sp>
        <p:nvSpPr>
          <p:cNvPr id="3" name="Text Placeholder 2">
            <a:extLst>
              <a:ext uri="{FF2B5EF4-FFF2-40B4-BE49-F238E27FC236}">
                <a16:creationId xmlns:a16="http://schemas.microsoft.com/office/drawing/2014/main" id="{3F5A64D2-5308-6783-CE08-3CA92EEA50A9}"/>
              </a:ext>
            </a:extLst>
          </p:cNvPr>
          <p:cNvSpPr>
            <a:spLocks noGrp="1"/>
          </p:cNvSpPr>
          <p:nvPr>
            <p:ph type="body" idx="1"/>
          </p:nvPr>
        </p:nvSpPr>
        <p:spPr>
          <a:xfrm>
            <a:off x="457200" y="1600201"/>
            <a:ext cx="8686800" cy="4525963"/>
          </a:xfrm>
        </p:spPr>
        <p:txBody>
          <a:bodyPr/>
          <a:lstStyle/>
          <a:p>
            <a:pPr marR="0" lvl="1" indent="-457200">
              <a:lnSpc>
                <a:spcPct val="115000"/>
              </a:lnSpc>
              <a:spcBef>
                <a:spcPts val="0"/>
              </a:spcBef>
              <a:spcAft>
                <a:spcPts val="0"/>
              </a:spcAft>
              <a:buFont typeface="+mj-lt"/>
              <a:buAutoNum type="alphaLcParenR" startAt="2"/>
            </a:pPr>
            <a:r>
              <a:rPr lang="en-US" sz="2400" u="none" strike="noStrike" dirty="0">
                <a:effectLst/>
                <a:latin typeface="Times New Roman" panose="02020603050405020304" pitchFamily="18" charset="0"/>
                <a:ea typeface="Times New Roman" panose="02020603050405020304" pitchFamily="18" charset="0"/>
              </a:rPr>
              <a:t>b. XXX shall update the Decommissioning Plan, cost estimate, and corresponding approved financial instrument every five (5) years after the PSC’s approval of the first Decommissioning Plan to adjust for inflation and any other necessary changes</a:t>
            </a:r>
            <a:r>
              <a:rPr lang="en-US" sz="1200" u="none" strike="noStrike" dirty="0">
                <a:effectLst/>
                <a:latin typeface="Arial" panose="020B0604020202020204" pitchFamily="34" charset="0"/>
                <a:ea typeface="Arial" panose="020B0604020202020204" pitchFamily="34" charset="0"/>
              </a:rPr>
              <a:t> </a:t>
            </a:r>
            <a:r>
              <a:rPr lang="en-US" sz="2400" u="none" strike="noStrike" dirty="0">
                <a:effectLst/>
                <a:latin typeface="Times New Roman" panose="02020603050405020304" pitchFamily="18" charset="0"/>
                <a:ea typeface="Times New Roman" panose="02020603050405020304" pitchFamily="18" charset="0"/>
              </a:rPr>
              <a:t>. XXX shall file a request for approval of the proposed updated plan and cost estimate in the Docket and provide copies to PSC Staff and Anne Arundel County for review prior to filing. After addressing comments from PSC Staff and the County and obtaining Commission approval, XXX shall file the updated Decommissioning Plan and cost estimate in the Docket and execute an adjustment to the financial guarantee mechanism.</a:t>
            </a:r>
            <a:endParaRPr lang="en-US" sz="2000"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Font typeface="+mj-lt"/>
              <a:buAutoNum type="alphaLcPeriod"/>
            </a:pPr>
            <a:endParaRPr lang="en-US" sz="2000" u="none" strike="noStrike" dirty="0">
              <a:effectLst/>
              <a:latin typeface="Arial" panose="020B0604020202020204" pitchFamily="34" charset="0"/>
              <a:ea typeface="Arial" panose="020B0604020202020204" pitchFamily="34" charset="0"/>
            </a:endParaRPr>
          </a:p>
          <a:p>
            <a:endParaRPr lang="en-US" sz="5400" dirty="0"/>
          </a:p>
        </p:txBody>
      </p:sp>
    </p:spTree>
    <p:extLst>
      <p:ext uri="{BB962C8B-B14F-4D97-AF65-F5344CB8AC3E}">
        <p14:creationId xmlns:p14="http://schemas.microsoft.com/office/powerpoint/2010/main" val="4082525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53D1C-A2A1-0097-F74D-80AD7F0DC6F7}"/>
              </a:ext>
            </a:extLst>
          </p:cNvPr>
          <p:cNvSpPr>
            <a:spLocks noGrp="1"/>
          </p:cNvSpPr>
          <p:nvPr>
            <p:ph type="title"/>
          </p:nvPr>
        </p:nvSpPr>
        <p:spPr>
          <a:xfrm>
            <a:off x="372140" y="160336"/>
            <a:ext cx="5288432" cy="1143000"/>
          </a:xfrm>
        </p:spPr>
        <p:txBody>
          <a:bodyPr/>
          <a:lstStyle/>
          <a:p>
            <a:r>
              <a:rPr lang="en-US" sz="3600" dirty="0"/>
              <a:t>PPRP’s Recommended Decommissioning Condition for Solar Cont’d</a:t>
            </a:r>
          </a:p>
        </p:txBody>
      </p:sp>
      <p:sp>
        <p:nvSpPr>
          <p:cNvPr id="3" name="Text Placeholder 2">
            <a:extLst>
              <a:ext uri="{FF2B5EF4-FFF2-40B4-BE49-F238E27FC236}">
                <a16:creationId xmlns:a16="http://schemas.microsoft.com/office/drawing/2014/main" id="{24A160DA-E417-148E-C69C-C7D802185114}"/>
              </a:ext>
            </a:extLst>
          </p:cNvPr>
          <p:cNvSpPr>
            <a:spLocks noGrp="1"/>
          </p:cNvSpPr>
          <p:nvPr>
            <p:ph type="body" idx="1"/>
          </p:nvPr>
        </p:nvSpPr>
        <p:spPr/>
        <p:txBody>
          <a:bodyPr/>
          <a:lstStyle/>
          <a:p>
            <a:pPr marR="0" lvl="1" indent="-457200">
              <a:lnSpc>
                <a:spcPct val="115000"/>
              </a:lnSpc>
              <a:spcBef>
                <a:spcPts val="0"/>
              </a:spcBef>
              <a:spcAft>
                <a:spcPts val="0"/>
              </a:spcAft>
              <a:buFont typeface="+mj-lt"/>
              <a:buAutoNum type="alphaLcParenR" startAt="3"/>
            </a:pPr>
            <a:r>
              <a:rPr lang="en-US" sz="2000" u="none" strike="noStrike" dirty="0">
                <a:effectLst/>
                <a:latin typeface="Times New Roman" panose="02020603050405020304" pitchFamily="18" charset="0"/>
                <a:ea typeface="Times New Roman" panose="02020603050405020304" pitchFamily="18" charset="0"/>
              </a:rPr>
              <a:t>Updates to the Decommissioning Plan shall maximize component reuse and recycling, where practicable, and ensure all materials are handled in accordance with applicable federal, State, County, and local requirements. The Decommissioning Plan shall describe specific measures XXX will take to minimize landfilling of solar panel components. In future cost estimates, the salvage value of the panels may only be included as an offset to estimated decommissioning costs if XXX can provide evidence that a reuse and/or recycling market exists for such panels and the value is commercially supported. The allowable credit for salvage value must be limited to 85% of the documented commercial value of the salvaged materials to account for the expected salvage value variations over time..</a:t>
            </a:r>
            <a:endParaRPr lang="en-US" sz="4400" dirty="0"/>
          </a:p>
        </p:txBody>
      </p:sp>
    </p:spTree>
    <p:extLst>
      <p:ext uri="{BB962C8B-B14F-4D97-AF65-F5344CB8AC3E}">
        <p14:creationId xmlns:p14="http://schemas.microsoft.com/office/powerpoint/2010/main" val="4278905338"/>
      </p:ext>
    </p:extLst>
  </p:cSld>
  <p:clrMapOvr>
    <a:masterClrMapping/>
  </p:clrMapOvr>
</p:sld>
</file>

<file path=ppt/theme/theme1.xml><?xml version="1.0" encoding="utf-8"?>
<a:theme xmlns:a="http://schemas.openxmlformats.org/drawingml/2006/main" name="Office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2DB4841436974FAEE297ED6F09CE88" ma:contentTypeVersion="16" ma:contentTypeDescription="Create a new document." ma:contentTypeScope="" ma:versionID="e984f9cc4160af3e543834be166ecefa">
  <xsd:schema xmlns:xsd="http://www.w3.org/2001/XMLSchema" xmlns:xs="http://www.w3.org/2001/XMLSchema" xmlns:p="http://schemas.microsoft.com/office/2006/metadata/properties" xmlns:ns2="ee1e7348-9fdb-4116-b8ba-44b402f50e56" targetNamespace="http://schemas.microsoft.com/office/2006/metadata/properties" ma:root="true" ma:fieldsID="7a9e9acd82008f686fdea7636886f90f" ns2:_="">
    <xsd:import namespace="ee1e7348-9fdb-4116-b8ba-44b402f50e56"/>
    <xsd:element name="properties">
      <xsd:complexType>
        <xsd:sequence>
          <xsd:element name="documentManagement">
            <xsd:complexType>
              <xsd:all>
                <xsd:element ref="ns2:_x0049_D1"/>
                <xsd:element ref="ns2:Meeting_x0020_Date"/>
                <xsd:element ref="ns2:Order0" minOccurs="0"/>
                <xsd:element ref="ns2:OutreachLocation" minOccurs="0"/>
                <xsd:element ref="ns2:Doc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1e7348-9fdb-4116-b8ba-44b402f50e56" elementFormDefault="qualified">
    <xsd:import namespace="http://schemas.microsoft.com/office/2006/documentManagement/types"/>
    <xsd:import namespace="http://schemas.microsoft.com/office/infopath/2007/PartnerControls"/>
    <xsd:element name="_x0049_D1" ma:index="8" ma:displayName="ID1" ma:decimals="0" ma:indexed="true" ma:internalName="_x0049_D1" ma:readOnly="false" ma:percentage="FALSE">
      <xsd:simpleType>
        <xsd:restriction base="dms:Number"/>
      </xsd:simpleType>
    </xsd:element>
    <xsd:element name="Meeting_x0020_Date" ma:index="9" ma:displayName="Meeting Date" ma:format="DateOnly" ma:internalName="Meeting_x0020_Date" ma:readOnly="false">
      <xsd:simpleType>
        <xsd:restriction base="dms:DateTime"/>
      </xsd:simpleType>
    </xsd:element>
    <xsd:element name="Order0" ma:index="10" nillable="true" ma:displayName="Order" ma:decimals="0" ma:internalName="Order0" ma:readOnly="false" ma:percentage="FALSE">
      <xsd:simpleType>
        <xsd:restriction base="dms:Number"/>
      </xsd:simpleType>
    </xsd:element>
    <xsd:element name="OutreachLocation" ma:index="11" nillable="true" ma:displayName="Other" ma:internalName="OutreachLocation" ma:readOnly="false">
      <xsd:simpleType>
        <xsd:restriction base="dms:Text">
          <xsd:maxLength value="255"/>
        </xsd:restriction>
      </xsd:simpleType>
    </xsd:element>
    <xsd:element name="Doc_Status" ma:index="12" nillable="true" ma:displayName="Doc_Status" ma:default="Active" ma:format="Dropdown" ma:internalName="Doc_Status" ma:readOnly="false">
      <xsd:simpleType>
        <xsd:restriction base="dms:Choice">
          <xsd:enumeration value="Active"/>
          <xsd:enumeration value="Do not display"/>
          <xsd:enumeration value="Arch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rder0 xmlns="ee1e7348-9fdb-4116-b8ba-44b402f50e56">5</Order0>
    <Doc_Status xmlns="ee1e7348-9fdb-4116-b8ba-44b402f50e56">Active</Doc_Status>
    <_x0049_D1 xmlns="ee1e7348-9fdb-4116-b8ba-44b402f50e56">135</_x0049_D1>
    <OutreachLocation xmlns="ee1e7348-9fdb-4116-b8ba-44b402f50e56" xsi:nil="true"/>
    <Meeting_x0020_Date xmlns="ee1e7348-9fdb-4116-b8ba-44b402f50e56">2024-08-19T04:00:00+00:00</Meeting_x0020_Date>
  </documentManagement>
</p:properties>
</file>

<file path=customXml/itemProps1.xml><?xml version="1.0" encoding="utf-8"?>
<ds:datastoreItem xmlns:ds="http://schemas.openxmlformats.org/officeDocument/2006/customXml" ds:itemID="{A29EF218-6B8B-411A-BD60-B74A3A4119B5}"/>
</file>

<file path=customXml/itemProps2.xml><?xml version="1.0" encoding="utf-8"?>
<ds:datastoreItem xmlns:ds="http://schemas.openxmlformats.org/officeDocument/2006/customXml" ds:itemID="{1080300B-23C9-43B6-8628-8C62C5AB09D1}"/>
</file>

<file path=customXml/itemProps3.xml><?xml version="1.0" encoding="utf-8"?>
<ds:datastoreItem xmlns:ds="http://schemas.openxmlformats.org/officeDocument/2006/customXml" ds:itemID="{12476EE5-DF42-47BC-B47A-710157CB5316}"/>
</file>

<file path=docProps/app.xml><?xml version="1.0" encoding="utf-8"?>
<Properties xmlns="http://schemas.openxmlformats.org/officeDocument/2006/extended-properties" xmlns:vt="http://schemas.openxmlformats.org/officeDocument/2006/docPropsVTypes">
  <TotalTime>2369</TotalTime>
  <Words>1187</Words>
  <Application>Microsoft Office PowerPoint</Application>
  <PresentationFormat>On-screen Show (4:3)</PresentationFormat>
  <Paragraphs>89</Paragraphs>
  <Slides>20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Times New Roman</vt:lpstr>
      <vt:lpstr>Verdana</vt:lpstr>
      <vt:lpstr>Cambria</vt:lpstr>
      <vt:lpstr>Arial</vt:lpstr>
      <vt:lpstr>Calibri</vt:lpstr>
      <vt:lpstr>Office Theme</vt:lpstr>
      <vt:lpstr>Maryland DNR’s Decommissioning Report   August 19, 2024 </vt:lpstr>
      <vt:lpstr>Report Overview</vt:lpstr>
      <vt:lpstr>PowerPoint Presentation</vt:lpstr>
      <vt:lpstr>CPCNs Filed in Maryland, 2011-2024</vt:lpstr>
      <vt:lpstr>PowerPoint Presentation</vt:lpstr>
      <vt:lpstr>PPRP’s Recommended Decommissioning License Condition </vt:lpstr>
      <vt:lpstr>PPRP’s Recommended Decommissioning Condition for Solar </vt:lpstr>
      <vt:lpstr>PPRP’s Recommended Decommissioning Condition for Solar Cont’d</vt:lpstr>
      <vt:lpstr>PPRP’s Recommended Decommissioning Condition for Solar Cont’d</vt:lpstr>
      <vt:lpstr>PPRP’s Recommended Decommissioning Condition for Solar Cont’d</vt:lpstr>
      <vt:lpstr>Solar Panel Recycling</vt:lpstr>
      <vt:lpstr>Soil Contamination from Solar Panels</vt:lpstr>
      <vt:lpstr>Solar Needed in Maryland to Reach the current RPS Solar Goal</vt:lpstr>
      <vt:lpstr>Utility-Scale Solar Decommissioning </vt:lpstr>
      <vt:lpstr>Decommissioning Costs</vt:lpstr>
      <vt:lpstr>Cost of Decommissioning Through the CPCN  </vt:lpstr>
      <vt:lpstr>Multi-State Analysis of Decommissioning Costs Based on Filing Date</vt:lpstr>
      <vt:lpstr>Conclusions </vt:lpstr>
      <vt:lpstr>Conclusions – cont’d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in Maryland: Terms, Meanings, and Explanations</dc:title>
  <dc:creator>Sadzinski, Bob A.</dc:creator>
  <cp:lastModifiedBy>Sadzinski, Bob A.</cp:lastModifiedBy>
  <cp:revision>45</cp:revision>
  <dcterms:modified xsi:type="dcterms:W3CDTF">2024-08-19T13:21:18Z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0x010100612DB4841436974FAEE297ED6F09CE88</vt:lpwstr>
  </property>
</Properties>
</file>